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48" r:id="rId1"/>
  </p:sldMasterIdLst>
  <p:notesMasterIdLst>
    <p:notesMasterId r:id="rId22"/>
  </p:notesMasterIdLst>
  <p:sldIdLst>
    <p:sldId id="268" r:id="rId2"/>
    <p:sldId id="279" r:id="rId3"/>
    <p:sldId id="284" r:id="rId4"/>
    <p:sldId id="285" r:id="rId5"/>
    <p:sldId id="286" r:id="rId6"/>
    <p:sldId id="288" r:id="rId7"/>
    <p:sldId id="298" r:id="rId8"/>
    <p:sldId id="289" r:id="rId9"/>
    <p:sldId id="301" r:id="rId10"/>
    <p:sldId id="290" r:id="rId11"/>
    <p:sldId id="292" r:id="rId12"/>
    <p:sldId id="303" r:id="rId13"/>
    <p:sldId id="293" r:id="rId14"/>
    <p:sldId id="304" r:id="rId15"/>
    <p:sldId id="295" r:id="rId16"/>
    <p:sldId id="274" r:id="rId17"/>
    <p:sldId id="296" r:id="rId18"/>
    <p:sldId id="277" r:id="rId19"/>
    <p:sldId id="297" r:id="rId20"/>
    <p:sldId id="282" r:id="rId21"/>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A39F"/>
    <a:srgbClr val="7F8592"/>
    <a:srgbClr val="E97A31"/>
    <a:srgbClr val="E2F0D9"/>
    <a:srgbClr val="6FAA47"/>
    <a:srgbClr val="FAFC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01" autoAdjust="0"/>
    <p:restoredTop sz="76108" autoAdjust="0"/>
  </p:normalViewPr>
  <p:slideViewPr>
    <p:cSldViewPr snapToGrid="0">
      <p:cViewPr varScale="1">
        <p:scale>
          <a:sx n="102" d="100"/>
          <a:sy n="102" d="100"/>
        </p:scale>
        <p:origin x="768" y="184"/>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jpg>
</file>

<file path=ppt/media/image14.jp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E7C4F3-7A34-7C41-A78F-BA8DA9F04708}" type="datetimeFigureOut">
              <a:rPr kumimoji="1" lang="zh-TW" altLang="en-US" smtClean="0"/>
              <a:t>2025/8/6</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C941C5-962B-2D4A-A587-A71C394A52ED}" type="slidenum">
              <a:rPr kumimoji="1" lang="zh-TW" altLang="en-US" smtClean="0"/>
              <a:t>‹#›</a:t>
            </a:fld>
            <a:endParaRPr kumimoji="1" lang="zh-TW" altLang="en-US"/>
          </a:p>
        </p:txBody>
      </p:sp>
    </p:spTree>
    <p:extLst>
      <p:ext uri="{BB962C8B-B14F-4D97-AF65-F5344CB8AC3E}">
        <p14:creationId xmlns:p14="http://schemas.microsoft.com/office/powerpoint/2010/main" val="1387571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B23BE917-63CB-F64C-9469-CEC528BBC1F9}" type="slidenum">
              <a:rPr kumimoji="1" lang="zh-TW" altLang="en-US" smtClean="0"/>
              <a:t>0</a:t>
            </a:fld>
            <a:endParaRPr kumimoji="1" lang="zh-TW" altLang="en-US"/>
          </a:p>
        </p:txBody>
      </p:sp>
    </p:spTree>
    <p:extLst>
      <p:ext uri="{BB962C8B-B14F-4D97-AF65-F5344CB8AC3E}">
        <p14:creationId xmlns:p14="http://schemas.microsoft.com/office/powerpoint/2010/main" val="6790870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FB33C-0642-AC55-1F71-F338A0D6AB4A}"/>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462B01AE-48E6-865D-CB69-CEF4D3242701}"/>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E0347059-C92E-D57A-2FB8-DE1E4B562085}"/>
              </a:ext>
            </a:extLst>
          </p:cNvPr>
          <p:cNvSpPr>
            <a:spLocks noGrp="1"/>
          </p:cNvSpPr>
          <p:nvPr>
            <p:ph type="body" idx="1"/>
          </p:nvPr>
        </p:nvSpPr>
        <p:spPr/>
        <p:txBody>
          <a:bodyPr/>
          <a:lstStyle/>
          <a:p>
            <a:endParaRPr lang="en-US" altLang="zh-TW" dirty="0"/>
          </a:p>
        </p:txBody>
      </p:sp>
      <p:sp>
        <p:nvSpPr>
          <p:cNvPr id="4" name="投影片編號版面配置區 3">
            <a:extLst>
              <a:ext uri="{FF2B5EF4-FFF2-40B4-BE49-F238E27FC236}">
                <a16:creationId xmlns:a16="http://schemas.microsoft.com/office/drawing/2014/main" id="{7E239B28-DD89-AB53-1564-36485F4A5280}"/>
              </a:ext>
            </a:extLst>
          </p:cNvPr>
          <p:cNvSpPr>
            <a:spLocks noGrp="1"/>
          </p:cNvSpPr>
          <p:nvPr>
            <p:ph type="sldNum" sz="quarter" idx="5"/>
          </p:nvPr>
        </p:nvSpPr>
        <p:spPr/>
        <p:txBody>
          <a:bodyPr/>
          <a:lstStyle/>
          <a:p>
            <a:fld id="{C8C941C5-962B-2D4A-A587-A71C394A52ED}" type="slidenum">
              <a:rPr kumimoji="1" lang="zh-TW" altLang="en-US" smtClean="0"/>
              <a:t>9</a:t>
            </a:fld>
            <a:endParaRPr kumimoji="1" lang="zh-TW" altLang="en-US"/>
          </a:p>
        </p:txBody>
      </p:sp>
    </p:spTree>
    <p:extLst>
      <p:ext uri="{BB962C8B-B14F-4D97-AF65-F5344CB8AC3E}">
        <p14:creationId xmlns:p14="http://schemas.microsoft.com/office/powerpoint/2010/main" val="1706288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337EFF-03D9-2554-EE88-22290A98F756}"/>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36723AAF-7C63-776A-A770-DB4CFB7EB020}"/>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5A0DB0BC-C7EC-B6D5-E116-75A3FA7815A2}"/>
              </a:ext>
            </a:extLst>
          </p:cNvPr>
          <p:cNvSpPr>
            <a:spLocks noGrp="1"/>
          </p:cNvSpPr>
          <p:nvPr>
            <p:ph type="body" idx="1"/>
          </p:nvPr>
        </p:nvSpPr>
        <p:spPr/>
        <p:txBody>
          <a:bodyPr/>
          <a:lstStyle/>
          <a:p>
            <a:r>
              <a:rPr lang="zh-TW" altLang="en-US" dirty="0"/>
              <a:t>現在介紹地圖的互動功能。當使用者點擊任何一個圖釘時，就會出現一個小的彈出視窗，上面有關鍵的摘要資訊。</a:t>
            </a:r>
            <a:endParaRPr lang="en-US" altLang="zh-TW" dirty="0"/>
          </a:p>
          <a:p>
            <a:r>
              <a:rPr lang="en" altLang="zh-TW" dirty="0"/>
              <a:t>Now, for the interactive part of the map. When a user clicks on any pin, a small pop-up appears with key summary information. This includes the location's name, its rating, and the address.</a:t>
            </a:r>
            <a:endParaRPr lang="en-US" altLang="zh-TW" dirty="0"/>
          </a:p>
        </p:txBody>
      </p:sp>
      <p:sp>
        <p:nvSpPr>
          <p:cNvPr id="4" name="投影片編號版面配置區 3">
            <a:extLst>
              <a:ext uri="{FF2B5EF4-FFF2-40B4-BE49-F238E27FC236}">
                <a16:creationId xmlns:a16="http://schemas.microsoft.com/office/drawing/2014/main" id="{5F158ED3-F7DF-29BA-3E84-084792967EA7}"/>
              </a:ext>
            </a:extLst>
          </p:cNvPr>
          <p:cNvSpPr>
            <a:spLocks noGrp="1"/>
          </p:cNvSpPr>
          <p:nvPr>
            <p:ph type="sldNum" sz="quarter" idx="5"/>
          </p:nvPr>
        </p:nvSpPr>
        <p:spPr/>
        <p:txBody>
          <a:bodyPr/>
          <a:lstStyle/>
          <a:p>
            <a:fld id="{C8C941C5-962B-2D4A-A587-A71C394A52ED}" type="slidenum">
              <a:rPr kumimoji="1" lang="zh-TW" altLang="en-US" smtClean="0"/>
              <a:t>10</a:t>
            </a:fld>
            <a:endParaRPr kumimoji="1" lang="zh-TW" altLang="en-US"/>
          </a:p>
        </p:txBody>
      </p:sp>
    </p:spTree>
    <p:extLst>
      <p:ext uri="{BB962C8B-B14F-4D97-AF65-F5344CB8AC3E}">
        <p14:creationId xmlns:p14="http://schemas.microsoft.com/office/powerpoint/2010/main" val="532826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5DAC1B-1275-73B3-0A42-854FC9753B61}"/>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C13EEAB7-D93F-21FF-5F5A-A397625F48C3}"/>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D327BEB8-EE16-31CD-3171-F89AFE78C828}"/>
              </a:ext>
            </a:extLst>
          </p:cNvPr>
          <p:cNvSpPr>
            <a:spLocks noGrp="1"/>
          </p:cNvSpPr>
          <p:nvPr>
            <p:ph type="body" idx="1"/>
          </p:nvPr>
        </p:nvSpPr>
        <p:spPr/>
        <p:txBody>
          <a:bodyPr/>
          <a:lstStyle/>
          <a:p>
            <a:r>
              <a:rPr lang="zh-TW" altLang="en-US" dirty="0"/>
              <a:t>如果他們想知道更多，只需要點擊</a:t>
            </a:r>
            <a:r>
              <a:rPr lang="en-US" altLang="zh-TW" dirty="0"/>
              <a:t>『</a:t>
            </a:r>
            <a:r>
              <a:rPr lang="en" altLang="zh-TW" dirty="0"/>
              <a:t>Details』</a:t>
            </a:r>
            <a:r>
              <a:rPr lang="zh-TW" altLang="en-US" dirty="0"/>
              <a:t>按鈕，就可以看到更深入的資訊。</a:t>
            </a:r>
            <a:endParaRPr lang="en-US" altLang="zh-TW" dirty="0"/>
          </a:p>
          <a:p>
            <a:r>
              <a:rPr lang="en" altLang="zh-TW" dirty="0"/>
              <a:t>If they want to learn more, they can simply click the 'Details' button to see an in-depth view.</a:t>
            </a:r>
            <a:endParaRPr lang="en-US" altLang="zh-TW" dirty="0"/>
          </a:p>
          <a:p>
            <a:endParaRPr lang="en-US" altLang="zh-TW" dirty="0"/>
          </a:p>
        </p:txBody>
      </p:sp>
      <p:sp>
        <p:nvSpPr>
          <p:cNvPr id="4" name="投影片編號版面配置區 3">
            <a:extLst>
              <a:ext uri="{FF2B5EF4-FFF2-40B4-BE49-F238E27FC236}">
                <a16:creationId xmlns:a16="http://schemas.microsoft.com/office/drawing/2014/main" id="{910E2D4C-0DB8-0068-7296-B950FB9A449E}"/>
              </a:ext>
            </a:extLst>
          </p:cNvPr>
          <p:cNvSpPr>
            <a:spLocks noGrp="1"/>
          </p:cNvSpPr>
          <p:nvPr>
            <p:ph type="sldNum" sz="quarter" idx="5"/>
          </p:nvPr>
        </p:nvSpPr>
        <p:spPr/>
        <p:txBody>
          <a:bodyPr/>
          <a:lstStyle/>
          <a:p>
            <a:fld id="{C8C941C5-962B-2D4A-A587-A71C394A52ED}" type="slidenum">
              <a:rPr kumimoji="1" lang="zh-TW" altLang="en-US" smtClean="0"/>
              <a:t>11</a:t>
            </a:fld>
            <a:endParaRPr kumimoji="1" lang="zh-TW" altLang="en-US"/>
          </a:p>
        </p:txBody>
      </p:sp>
    </p:spTree>
    <p:extLst>
      <p:ext uri="{BB962C8B-B14F-4D97-AF65-F5344CB8AC3E}">
        <p14:creationId xmlns:p14="http://schemas.microsoft.com/office/powerpoint/2010/main" val="6192485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B0E593-E57B-17B1-F0D5-7F7AA8A61500}"/>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570B30AC-3885-1887-0B06-8395D2C804DE}"/>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D0A96062-E9E6-A29B-CE69-E84B49F697A9}"/>
              </a:ext>
            </a:extLst>
          </p:cNvPr>
          <p:cNvSpPr>
            <a:spLocks noGrp="1"/>
          </p:cNvSpPr>
          <p:nvPr>
            <p:ph type="body" idx="1"/>
          </p:nvPr>
        </p:nvSpPr>
        <p:spPr/>
        <p:txBody>
          <a:bodyPr/>
          <a:lstStyle/>
          <a:p>
            <a:r>
              <a:rPr lang="zh-TW" altLang="en-US" dirty="0"/>
              <a:t>當使用者點擊</a:t>
            </a:r>
            <a:r>
              <a:rPr lang="en-US" altLang="zh-TW" dirty="0"/>
              <a:t>『</a:t>
            </a:r>
            <a:r>
              <a:rPr lang="en" altLang="zh-TW" dirty="0"/>
              <a:t>Details』</a:t>
            </a:r>
            <a:r>
              <a:rPr lang="zh-TW" altLang="en-US" dirty="0"/>
              <a:t>之後，這個詳細的資訊側邊欄就會出現。這裡的一項關鍵更新是，我們將所有資料整理成一個乾淨、標準化的格式。</a:t>
            </a:r>
            <a:endParaRPr lang="en-US" altLang="zh-TW" dirty="0"/>
          </a:p>
          <a:p>
            <a:r>
              <a:rPr lang="en" altLang="zh-TW" dirty="0"/>
              <a:t>After a user clicks 'Details,' this detailed information sidebar appears. A key update here is that we've organized all the data into a clean, standardized format.</a:t>
            </a:r>
            <a:endParaRPr lang="en-US" altLang="zh-TW" dirty="0"/>
          </a:p>
          <a:p>
            <a:endParaRPr lang="en-US" altLang="zh-TW" dirty="0"/>
          </a:p>
        </p:txBody>
      </p:sp>
      <p:sp>
        <p:nvSpPr>
          <p:cNvPr id="4" name="投影片編號版面配置區 3">
            <a:extLst>
              <a:ext uri="{FF2B5EF4-FFF2-40B4-BE49-F238E27FC236}">
                <a16:creationId xmlns:a16="http://schemas.microsoft.com/office/drawing/2014/main" id="{0D32420C-4178-94C6-346D-D753154B1C3C}"/>
              </a:ext>
            </a:extLst>
          </p:cNvPr>
          <p:cNvSpPr>
            <a:spLocks noGrp="1"/>
          </p:cNvSpPr>
          <p:nvPr>
            <p:ph type="sldNum" sz="quarter" idx="5"/>
          </p:nvPr>
        </p:nvSpPr>
        <p:spPr/>
        <p:txBody>
          <a:bodyPr/>
          <a:lstStyle/>
          <a:p>
            <a:fld id="{C8C941C5-962B-2D4A-A587-A71C394A52ED}" type="slidenum">
              <a:rPr kumimoji="1" lang="zh-TW" altLang="en-US" smtClean="0"/>
              <a:t>12</a:t>
            </a:fld>
            <a:endParaRPr kumimoji="1" lang="zh-TW" altLang="en-US"/>
          </a:p>
        </p:txBody>
      </p:sp>
    </p:spTree>
    <p:extLst>
      <p:ext uri="{BB962C8B-B14F-4D97-AF65-F5344CB8AC3E}">
        <p14:creationId xmlns:p14="http://schemas.microsoft.com/office/powerpoint/2010/main" val="16728618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F49A53-BA1B-C92A-973C-E20A267E21AD}"/>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917860BB-0837-2C97-148F-B8F531E6EA1A}"/>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28D25492-E5D6-E49B-4426-BDAEA52AEBD6}"/>
              </a:ext>
            </a:extLst>
          </p:cNvPr>
          <p:cNvSpPr>
            <a:spLocks noGrp="1"/>
          </p:cNvSpPr>
          <p:nvPr>
            <p:ph type="body" idx="1"/>
          </p:nvPr>
        </p:nvSpPr>
        <p:spPr/>
        <p:txBody>
          <a:bodyPr/>
          <a:lstStyle/>
          <a:p>
            <a:r>
              <a:rPr lang="zh-TW" altLang="en-US" dirty="0"/>
              <a:t>此外，您會注意到我們在這個面板底部增加了一個 </a:t>
            </a:r>
            <a:r>
              <a:rPr lang="en" altLang="zh-TW" dirty="0"/>
              <a:t>QR Code</a:t>
            </a:r>
            <a:r>
              <a:rPr lang="zh-TW" altLang="en" dirty="0"/>
              <a:t>。</a:t>
            </a:r>
            <a:r>
              <a:rPr lang="zh-TW" altLang="en-US" dirty="0"/>
              <a:t>使用者可以用智慧型手機掃描它，來獲得更詳細的資訊和評論，例如該地點的 </a:t>
            </a:r>
            <a:r>
              <a:rPr lang="en" altLang="zh-TW" dirty="0"/>
              <a:t>Google </a:t>
            </a:r>
            <a:r>
              <a:rPr lang="zh-TW" altLang="en-US" dirty="0"/>
              <a:t>地圖頁面。</a:t>
            </a:r>
            <a:endParaRPr lang="en-US" altLang="zh-TW" dirty="0"/>
          </a:p>
          <a:p>
            <a:r>
              <a:rPr lang="en" altLang="zh-TW" dirty="0"/>
              <a:t>Additionally, you'll notice we've added a QR code at the bottom of this panel. Users can scan this with their smartphone to get even more detailed information and reviews, such as the location's Google Maps page.</a:t>
            </a:r>
            <a:endParaRPr lang="en-US" altLang="zh-TW" dirty="0"/>
          </a:p>
        </p:txBody>
      </p:sp>
      <p:sp>
        <p:nvSpPr>
          <p:cNvPr id="4" name="投影片編號版面配置區 3">
            <a:extLst>
              <a:ext uri="{FF2B5EF4-FFF2-40B4-BE49-F238E27FC236}">
                <a16:creationId xmlns:a16="http://schemas.microsoft.com/office/drawing/2014/main" id="{2548B7B7-DB80-62F9-C1EF-BC407F58934D}"/>
              </a:ext>
            </a:extLst>
          </p:cNvPr>
          <p:cNvSpPr>
            <a:spLocks noGrp="1"/>
          </p:cNvSpPr>
          <p:nvPr>
            <p:ph type="sldNum" sz="quarter" idx="5"/>
          </p:nvPr>
        </p:nvSpPr>
        <p:spPr/>
        <p:txBody>
          <a:bodyPr/>
          <a:lstStyle/>
          <a:p>
            <a:fld id="{C8C941C5-962B-2D4A-A587-A71C394A52ED}" type="slidenum">
              <a:rPr kumimoji="1" lang="zh-TW" altLang="en-US" smtClean="0"/>
              <a:t>13</a:t>
            </a:fld>
            <a:endParaRPr kumimoji="1" lang="zh-TW" altLang="en-US"/>
          </a:p>
        </p:txBody>
      </p:sp>
    </p:spTree>
    <p:extLst>
      <p:ext uri="{BB962C8B-B14F-4D97-AF65-F5344CB8AC3E}">
        <p14:creationId xmlns:p14="http://schemas.microsoft.com/office/powerpoint/2010/main" val="40396415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6C0536-D735-46D2-27FC-550642DA7885}"/>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5D4976DF-6D1C-750C-923F-5EEC9A55FBD6}"/>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7E634F20-4934-D701-0F32-AE2808B1B1A6}"/>
              </a:ext>
            </a:extLst>
          </p:cNvPr>
          <p:cNvSpPr>
            <a:spLocks noGrp="1"/>
          </p:cNvSpPr>
          <p:nvPr>
            <p:ph type="body" idx="1"/>
          </p:nvPr>
        </p:nvSpPr>
        <p:spPr/>
        <p:txBody>
          <a:bodyPr/>
          <a:lstStyle/>
          <a:p>
            <a:r>
              <a:rPr lang="zh-TW" altLang="en-US" dirty="0"/>
              <a:t>最後，這是使用者會看到的整合式總覽頁面，例如在掃描 </a:t>
            </a:r>
            <a:r>
              <a:rPr lang="en" altLang="zh-TW" dirty="0"/>
              <a:t>QR Code </a:t>
            </a:r>
            <a:r>
              <a:rPr lang="zh-TW" altLang="en-US" dirty="0"/>
              <a:t>之後。我們透過 </a:t>
            </a:r>
            <a:r>
              <a:rPr lang="en" altLang="zh-TW" dirty="0"/>
              <a:t>Google Maps API </a:t>
            </a:r>
            <a:r>
              <a:rPr lang="zh-TW" altLang="en-US" dirty="0"/>
              <a:t>將所有相關資料彙整到一個地方。</a:t>
            </a:r>
            <a:endParaRPr lang="en-US" altLang="zh-TW" dirty="0"/>
          </a:p>
          <a:p>
            <a:r>
              <a:rPr lang="en" altLang="zh-TW" dirty="0"/>
              <a:t>Finally, this is the comprehensive overview page a user sees, for instance, after scanning the QR code. We use the Google Maps API to pull all relevant data into one place.</a:t>
            </a:r>
            <a:endParaRPr lang="en-US" altLang="zh-TW" dirty="0"/>
          </a:p>
          <a:p>
            <a:endParaRPr lang="en-US" altLang="zh-TW" dirty="0"/>
          </a:p>
          <a:p>
            <a:r>
              <a:rPr lang="zh-TW" altLang="en-US" dirty="0"/>
              <a:t>這包含了基本資訊、照片集，以及非常重要的</a:t>
            </a:r>
            <a:r>
              <a:rPr lang="en-US" altLang="zh-TW" dirty="0"/>
              <a:t>——</a:t>
            </a:r>
            <a:r>
              <a:rPr lang="zh-TW" altLang="en-US" dirty="0"/>
              <a:t>真實的旅客評論。這讓使用者能對景點有一個完整的印象，將事實資料與真實的使用者回饋結合在一起。</a:t>
            </a:r>
            <a:endParaRPr lang="en-US" altLang="zh-TW" dirty="0"/>
          </a:p>
          <a:p>
            <a:r>
              <a:rPr lang="en" altLang="zh-TW" dirty="0"/>
              <a:t>This includes essential details, a gallery of pictures, and, importantly, real traveler comments. This gives users a complete picture of the attraction, combining factual data with authentic user feedback.</a:t>
            </a:r>
            <a:endParaRPr lang="en-US" altLang="zh-TW" dirty="0"/>
          </a:p>
        </p:txBody>
      </p:sp>
      <p:sp>
        <p:nvSpPr>
          <p:cNvPr id="4" name="投影片編號版面配置區 3">
            <a:extLst>
              <a:ext uri="{FF2B5EF4-FFF2-40B4-BE49-F238E27FC236}">
                <a16:creationId xmlns:a16="http://schemas.microsoft.com/office/drawing/2014/main" id="{03FB87D6-B10B-47CA-B221-3459A76D3525}"/>
              </a:ext>
            </a:extLst>
          </p:cNvPr>
          <p:cNvSpPr>
            <a:spLocks noGrp="1"/>
          </p:cNvSpPr>
          <p:nvPr>
            <p:ph type="sldNum" sz="quarter" idx="5"/>
          </p:nvPr>
        </p:nvSpPr>
        <p:spPr/>
        <p:txBody>
          <a:bodyPr/>
          <a:lstStyle/>
          <a:p>
            <a:fld id="{C8C941C5-962B-2D4A-A587-A71C394A52ED}" type="slidenum">
              <a:rPr kumimoji="1" lang="zh-TW" altLang="en-US" smtClean="0"/>
              <a:t>14</a:t>
            </a:fld>
            <a:endParaRPr kumimoji="1" lang="zh-TW" altLang="en-US"/>
          </a:p>
        </p:txBody>
      </p:sp>
    </p:spTree>
    <p:extLst>
      <p:ext uri="{BB962C8B-B14F-4D97-AF65-F5344CB8AC3E}">
        <p14:creationId xmlns:p14="http://schemas.microsoft.com/office/powerpoint/2010/main" val="10307956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結論是，我們本週最主要的成就，就是無縫整合了聊天與地圖模式。</a:t>
            </a:r>
            <a:endParaRPr lang="en-US" altLang="zh-TW" dirty="0"/>
          </a:p>
          <a:p>
            <a:r>
              <a:rPr lang="en" altLang="zh-TW" dirty="0"/>
              <a:t>In conclusion, our main achievement this week is the seamless integration of our Chat and Map modes.</a:t>
            </a:r>
          </a:p>
          <a:p>
            <a:endParaRPr lang="en-US" altLang="zh-TW" dirty="0"/>
          </a:p>
          <a:p>
            <a:r>
              <a:rPr lang="zh-TW" altLang="en-US" dirty="0"/>
              <a:t>我們打造了一個完整的使用者流程，能帶領旅客從最初的探索，一直到深入的資訊研究。</a:t>
            </a:r>
            <a:endParaRPr lang="en-US" altLang="zh-TW" dirty="0"/>
          </a:p>
          <a:p>
            <a:r>
              <a:rPr lang="en" altLang="zh-TW" dirty="0"/>
              <a:t>We've created a complete user flow that takes a traveler from initial discovery to in-depth research.</a:t>
            </a:r>
          </a:p>
          <a:p>
            <a:endParaRPr lang="en-US" altLang="zh-TW" dirty="0"/>
          </a:p>
          <a:p>
            <a:r>
              <a:rPr lang="zh-TW" altLang="en-US" dirty="0"/>
              <a:t>透過導入像情境感知 </a:t>
            </a:r>
            <a:r>
              <a:rPr lang="en" altLang="zh-TW" dirty="0"/>
              <a:t>AI </a:t>
            </a:r>
            <a:r>
              <a:rPr lang="zh-TW" altLang="en-US" dirty="0"/>
              <a:t>和詳細的結構化資訊面板等功能，我們已經為一個人化的旅遊規劃助理，建立了穩固的基礎。</a:t>
            </a:r>
            <a:endParaRPr lang="en-US" altLang="zh-TW" dirty="0"/>
          </a:p>
          <a:p>
            <a:r>
              <a:rPr lang="en" altLang="zh-TW" dirty="0"/>
              <a:t>By implementing features like context-aware AI and detailed, structured information panels, we have built a solid foundation for a personalized travel planning assistant. </a:t>
            </a:r>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15</a:t>
            </a:fld>
            <a:endParaRPr kumimoji="1" lang="zh-TW" altLang="en-US"/>
          </a:p>
        </p:txBody>
      </p:sp>
    </p:spTree>
    <p:extLst>
      <p:ext uri="{BB962C8B-B14F-4D97-AF65-F5344CB8AC3E}">
        <p14:creationId xmlns:p14="http://schemas.microsoft.com/office/powerpoint/2010/main" val="20759406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08E77F-FFAA-4285-B94A-68C31CF2C817}"/>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526C077F-6DF5-2370-4EF1-2BD6A3226BA1}"/>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28382C5A-7E6A-B70E-8C01-A5C2D2F54D66}"/>
              </a:ext>
            </a:extLst>
          </p:cNvPr>
          <p:cNvSpPr>
            <a:spLocks noGrp="1"/>
          </p:cNvSpPr>
          <p:nvPr>
            <p:ph type="body" idx="1"/>
          </p:nvPr>
        </p:nvSpPr>
        <p:spPr/>
        <p:txBody>
          <a:bodyPr/>
          <a:lstStyle/>
          <a:p>
            <a:r>
              <a:rPr lang="zh-TW" altLang="en-US" dirty="0"/>
              <a:t>展望我們未来的工作，第一個目標是優化推薦功能。</a:t>
            </a:r>
            <a:endParaRPr lang="en-US" altLang="zh-TW" dirty="0"/>
          </a:p>
          <a:p>
            <a:r>
              <a:rPr lang="en" altLang="zh-TW" dirty="0"/>
              <a:t>Looking ahead at our future work, our first goal is to optimize the recommendation features.</a:t>
            </a:r>
          </a:p>
          <a:p>
            <a:endParaRPr lang="en-US" altLang="zh-TW" dirty="0"/>
          </a:p>
          <a:p>
            <a:r>
              <a:rPr lang="zh-TW" altLang="en-US" dirty="0"/>
              <a:t>針對</a:t>
            </a:r>
            <a:r>
              <a:rPr lang="en-US" altLang="zh-TW" dirty="0"/>
              <a:t>『</a:t>
            </a:r>
            <a:r>
              <a:rPr lang="en" altLang="zh-TW" dirty="0"/>
              <a:t>Photo Spots』</a:t>
            </a:r>
            <a:r>
              <a:rPr lang="zh-TW" altLang="en-US" dirty="0"/>
              <a:t>這個類別，我們希望 </a:t>
            </a:r>
            <a:r>
              <a:rPr lang="en" altLang="zh-TW" dirty="0"/>
              <a:t>AI </a:t>
            </a:r>
            <a:r>
              <a:rPr lang="zh-TW" altLang="en-US" dirty="0"/>
              <a:t>的回覆不只是文字，而是附上照片庫，讓建議更視覺化、更吸引人。</a:t>
            </a:r>
            <a:endParaRPr lang="en-US" altLang="zh-TW" dirty="0"/>
          </a:p>
          <a:p>
            <a:r>
              <a:rPr lang="en" altLang="zh-TW" dirty="0"/>
              <a:t>For the 'Photo Spots' category, instead of just text, we want the AI to respond with a gallery of photos to make the suggestions more visual and appealing.</a:t>
            </a:r>
            <a:endParaRPr lang="en-US" altLang="zh-TW" dirty="0"/>
          </a:p>
          <a:p>
            <a:endParaRPr lang="en-US" altLang="zh-TW" dirty="0"/>
          </a:p>
          <a:p>
            <a:r>
              <a:rPr lang="zh-TW" altLang="en-US" dirty="0"/>
              <a:t>至於</a:t>
            </a:r>
            <a:r>
              <a:rPr lang="en-US" altLang="zh-TW" dirty="0"/>
              <a:t>『</a:t>
            </a:r>
            <a:r>
              <a:rPr lang="en" altLang="zh-TW" dirty="0"/>
              <a:t>Day Trip Routes』</a:t>
            </a:r>
            <a:r>
              <a:rPr lang="zh-TW" altLang="en" dirty="0"/>
              <a:t>，</a:t>
            </a:r>
            <a:r>
              <a:rPr lang="zh-TW" altLang="en-US" dirty="0"/>
              <a:t>我們計畫提供結構更完整的套裝行程，類似您在成熟的旅遊網站上會看到的那種，給使用者更具體的計畫。</a:t>
            </a:r>
            <a:endParaRPr lang="en-US" altLang="zh-TW" dirty="0"/>
          </a:p>
          <a:p>
            <a:r>
              <a:rPr lang="en" altLang="zh-TW" dirty="0"/>
              <a:t>For 'Day Trip Routes,' we plan to provide more structured, package-style itineraries, similar to what you might find on established travel websites, to give users more concrete plans.</a:t>
            </a:r>
            <a:endParaRPr lang="en-US" altLang="zh-TW" dirty="0"/>
          </a:p>
        </p:txBody>
      </p:sp>
      <p:sp>
        <p:nvSpPr>
          <p:cNvPr id="4" name="投影片編號版面配置區 3">
            <a:extLst>
              <a:ext uri="{FF2B5EF4-FFF2-40B4-BE49-F238E27FC236}">
                <a16:creationId xmlns:a16="http://schemas.microsoft.com/office/drawing/2014/main" id="{0EC5F31D-25BB-54D5-00D7-7F5185333DB0}"/>
              </a:ext>
            </a:extLst>
          </p:cNvPr>
          <p:cNvSpPr>
            <a:spLocks noGrp="1"/>
          </p:cNvSpPr>
          <p:nvPr>
            <p:ph type="sldNum" sz="quarter" idx="5"/>
          </p:nvPr>
        </p:nvSpPr>
        <p:spPr/>
        <p:txBody>
          <a:bodyPr/>
          <a:lstStyle/>
          <a:p>
            <a:fld id="{C8C941C5-962B-2D4A-A587-A71C394A52ED}" type="slidenum">
              <a:rPr kumimoji="1" lang="zh-TW" altLang="en-US" smtClean="0"/>
              <a:t>16</a:t>
            </a:fld>
            <a:endParaRPr kumimoji="1" lang="zh-TW" altLang="en-US"/>
          </a:p>
        </p:txBody>
      </p:sp>
    </p:spTree>
    <p:extLst>
      <p:ext uri="{BB962C8B-B14F-4D97-AF65-F5344CB8AC3E}">
        <p14:creationId xmlns:p14="http://schemas.microsoft.com/office/powerpoint/2010/main" val="10918630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我們計畫開發的另一項關鍵功能是</a:t>
            </a:r>
            <a:r>
              <a:rPr lang="en-US" altLang="zh-TW" dirty="0"/>
              <a:t>『</a:t>
            </a:r>
            <a:r>
              <a:rPr lang="zh-TW" altLang="en-US" dirty="0"/>
              <a:t>編輯模式</a:t>
            </a:r>
            <a:r>
              <a:rPr lang="en-US" altLang="zh-TW" dirty="0"/>
              <a:t>』</a:t>
            </a:r>
            <a:r>
              <a:rPr lang="zh-TW" altLang="en-US" dirty="0"/>
              <a:t>。</a:t>
            </a:r>
            <a:endParaRPr lang="en-US" altLang="zh-TW" dirty="0"/>
          </a:p>
          <a:p>
            <a:r>
              <a:rPr lang="en" altLang="zh-TW" dirty="0"/>
              <a:t>Another key feature we plan to develop is an 'Edit Mode.'</a:t>
            </a:r>
            <a:endParaRPr lang="en-US" altLang="zh-TW" dirty="0"/>
          </a:p>
          <a:p>
            <a:endParaRPr lang="en-US" altLang="zh-TW" dirty="0"/>
          </a:p>
          <a:p>
            <a:r>
              <a:rPr lang="zh-TW" altLang="en-US" dirty="0"/>
              <a:t>這會是一個給我們合作夥伴，例如在地商家或政府觀光單位，所使用的特殊介面。</a:t>
            </a:r>
            <a:endParaRPr lang="en-US" altLang="zh-TW" dirty="0"/>
          </a:p>
          <a:p>
            <a:r>
              <a:rPr lang="en" altLang="zh-TW" dirty="0"/>
              <a:t>This will be a special interface for our partners, like local businesses or government tourism offices.</a:t>
            </a:r>
            <a:endParaRPr lang="en-US" altLang="zh-TW" dirty="0"/>
          </a:p>
          <a:p>
            <a:endParaRPr lang="en-US" altLang="zh-TW" dirty="0"/>
          </a:p>
          <a:p>
            <a:r>
              <a:rPr lang="zh-TW" altLang="en-US" dirty="0"/>
              <a:t>它將授權他們可以直接新增景點，或更新現有的資訊，像是營業時間或特別活動。這個方法能讓我們的地圖更動態，並確保提供給旅客的資訊永遠是最新且可靠的。</a:t>
            </a:r>
            <a:endParaRPr lang="en-US" altLang="zh-TW" dirty="0"/>
          </a:p>
          <a:p>
            <a:r>
              <a:rPr lang="en" altLang="zh-TW" dirty="0"/>
              <a:t>It will empower them to directly add new attractions or update existing information, such as opening hours or special events. This approach will make our map more dynamic and ensure the information is always current and reliable for travelers.</a:t>
            </a:r>
            <a:endParaRPr lang="en-US" altLang="zh-TW"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17</a:t>
            </a:fld>
            <a:endParaRPr kumimoji="1" lang="zh-TW" altLang="en-US"/>
          </a:p>
        </p:txBody>
      </p:sp>
    </p:spTree>
    <p:extLst>
      <p:ext uri="{BB962C8B-B14F-4D97-AF65-F5344CB8AC3E}">
        <p14:creationId xmlns:p14="http://schemas.microsoft.com/office/powerpoint/2010/main" val="37620811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C5CA23-ECD3-7CC7-0ADB-8F8B5E2ECEEA}"/>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D1F4D54D-511D-0315-FFFB-F28A7AB566D8}"/>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902359B4-B8A4-4AB5-3ECD-890E670858DA}"/>
              </a:ext>
            </a:extLst>
          </p:cNvPr>
          <p:cNvSpPr>
            <a:spLocks noGrp="1"/>
          </p:cNvSpPr>
          <p:nvPr>
            <p:ph type="body" idx="1"/>
          </p:nvPr>
        </p:nvSpPr>
        <p:spPr/>
        <p:txBody>
          <a:bodyPr/>
          <a:lstStyle/>
          <a:p>
            <a:r>
              <a:rPr lang="zh-TW" altLang="en-US" dirty="0"/>
              <a:t>最後一個未來的目標，我們正在規劃一個 </a:t>
            </a:r>
            <a:r>
              <a:rPr lang="en" altLang="zh-TW" dirty="0"/>
              <a:t>AI </a:t>
            </a:r>
            <a:r>
              <a:rPr lang="zh-TW" altLang="en-US" dirty="0"/>
              <a:t>驅動的遊記生成器。</a:t>
            </a:r>
            <a:endParaRPr lang="en-US" altLang="zh-TW" dirty="0"/>
          </a:p>
          <a:p>
            <a:r>
              <a:rPr lang="en" altLang="zh-TW" dirty="0"/>
              <a:t>And for our final future goal, we're planning an AI-powered travelogue generator.</a:t>
            </a:r>
          </a:p>
          <a:p>
            <a:endParaRPr lang="en-US" altLang="zh-TW" dirty="0"/>
          </a:p>
          <a:p>
            <a:r>
              <a:rPr lang="zh-TW" altLang="en-US" dirty="0"/>
              <a:t>因為我們的 </a:t>
            </a:r>
            <a:r>
              <a:rPr lang="en" altLang="zh-TW" dirty="0"/>
              <a:t>AI </a:t>
            </a:r>
            <a:r>
              <a:rPr lang="zh-TW" altLang="en-US" dirty="0"/>
              <a:t>已經有針對景點的豐富圖文資料庫，使用者未來將可以上傳他們旅程中自己的照片。</a:t>
            </a:r>
            <a:endParaRPr lang="en-US" altLang="zh-TW" dirty="0"/>
          </a:p>
          <a:p>
            <a:r>
              <a:rPr lang="en" altLang="zh-TW" dirty="0"/>
              <a:t>Because our AI has a rich database of text and images for attractions, users will be able to upload their own photos from their trip.</a:t>
            </a:r>
          </a:p>
          <a:p>
            <a:endParaRPr lang="en" altLang="zh-TW" dirty="0"/>
          </a:p>
          <a:p>
            <a:r>
              <a:rPr lang="zh-TW" altLang="en-US" dirty="0"/>
              <a:t>系統會自動辨識他們去過的地方，並幫助他們創建一篇個人化、整理好的旅遊日誌，讓儲存與分享旅行回憶變得更加輕鬆。</a:t>
            </a:r>
            <a:endParaRPr lang="en-US" altLang="zh-TW" dirty="0"/>
          </a:p>
          <a:p>
            <a:r>
              <a:rPr lang="en" altLang="zh-TW" dirty="0"/>
              <a:t>The system will then automatically recognize the places they visited and help them create a personalized, well-organized travel journal, making it easy to save and share their memories.</a:t>
            </a:r>
            <a:endParaRPr lang="en-US" altLang="zh-TW" dirty="0"/>
          </a:p>
        </p:txBody>
      </p:sp>
      <p:sp>
        <p:nvSpPr>
          <p:cNvPr id="4" name="投影片編號版面配置區 3">
            <a:extLst>
              <a:ext uri="{FF2B5EF4-FFF2-40B4-BE49-F238E27FC236}">
                <a16:creationId xmlns:a16="http://schemas.microsoft.com/office/drawing/2014/main" id="{D220AED7-418A-37B8-A9EC-8CF6CD0D1DED}"/>
              </a:ext>
            </a:extLst>
          </p:cNvPr>
          <p:cNvSpPr>
            <a:spLocks noGrp="1"/>
          </p:cNvSpPr>
          <p:nvPr>
            <p:ph type="sldNum" sz="quarter" idx="5"/>
          </p:nvPr>
        </p:nvSpPr>
        <p:spPr/>
        <p:txBody>
          <a:bodyPr/>
          <a:lstStyle/>
          <a:p>
            <a:fld id="{C8C941C5-962B-2D4A-A587-A71C394A52ED}" type="slidenum">
              <a:rPr kumimoji="1" lang="zh-TW" altLang="en-US" smtClean="0"/>
              <a:t>18</a:t>
            </a:fld>
            <a:endParaRPr kumimoji="1" lang="zh-TW" altLang="en-US"/>
          </a:p>
        </p:txBody>
      </p:sp>
    </p:spTree>
    <p:extLst>
      <p:ext uri="{BB962C8B-B14F-4D97-AF65-F5344CB8AC3E}">
        <p14:creationId xmlns:p14="http://schemas.microsoft.com/office/powerpoint/2010/main" val="6094864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我來總結一下本週的進度。在聊天模式中，我們的體驗變得更加智慧。</a:t>
            </a:r>
            <a:endParaRPr lang="en-US" altLang="zh-TW" dirty="0"/>
          </a:p>
          <a:p>
            <a:r>
              <a:rPr lang="en" altLang="zh-TW" dirty="0"/>
              <a:t>Let's summarize this week's progress. In Chat Mode, we've made the experience much smarter. </a:t>
            </a:r>
          </a:p>
          <a:p>
            <a:endParaRPr lang="en-US" altLang="zh-TW" dirty="0"/>
          </a:p>
          <a:p>
            <a:r>
              <a:rPr lang="zh-TW" altLang="en-US" dirty="0"/>
              <a:t>我們將</a:t>
            </a:r>
            <a:r>
              <a:rPr lang="en-US" altLang="zh-TW" dirty="0"/>
              <a:t>『</a:t>
            </a:r>
            <a:r>
              <a:rPr lang="en" altLang="zh-TW" dirty="0"/>
              <a:t>Quick Explore』</a:t>
            </a:r>
            <a:r>
              <a:rPr lang="zh-TW" altLang="en-US" dirty="0"/>
              <a:t>選項從四個擴增到八個，並加入了城市篩選器。 這讓 </a:t>
            </a:r>
            <a:r>
              <a:rPr lang="en" altLang="zh-TW" dirty="0"/>
              <a:t>AI </a:t>
            </a:r>
            <a:r>
              <a:rPr lang="zh-TW" altLang="en-US" dirty="0"/>
              <a:t>能根據使用者選擇的地點和當前時間，生成個人化、具備情境感知的回覆。 </a:t>
            </a:r>
            <a:endParaRPr lang="en-US" altLang="zh-TW" dirty="0"/>
          </a:p>
          <a:p>
            <a:r>
              <a:rPr lang="en" altLang="zh-TW" dirty="0"/>
              <a:t>We expanded the 'Quick Explore' options from four to eight and introduced a city filter. This allows the AI to generate personalized, context-aware responses based on both the user's selected location and the current time.</a:t>
            </a:r>
          </a:p>
          <a:p>
            <a:endParaRPr lang="en-US" altLang="zh-TW" dirty="0"/>
          </a:p>
          <a:p>
            <a:r>
              <a:rPr lang="zh-TW" altLang="en-US" dirty="0"/>
              <a:t>在地圖模式中，我們新增了之前規劃的景點和神社篩選器。 使用者現在可以點擊任何地標，來獲得快速的摘要彈窗，然後進一步查看結構化的詳細資訊面板，其中甚至包含了可以查看更多評論的 </a:t>
            </a:r>
            <a:r>
              <a:rPr lang="en" altLang="zh-TW" dirty="0"/>
              <a:t>QR Code</a:t>
            </a:r>
            <a:r>
              <a:rPr lang="zh-TW" altLang="en" dirty="0"/>
              <a:t>。</a:t>
            </a:r>
            <a:endParaRPr lang="en-US" altLang="zh-TW" dirty="0"/>
          </a:p>
          <a:p>
            <a:r>
              <a:rPr lang="en" altLang="zh-TW" dirty="0"/>
              <a:t>In Map Mode, we've added the promised filters for attractions and shrines. Users can now click on any point of interest to get a quick pop-up summary, and then access a detailed, structured information panel, which even includes a QR code for more reviews. </a:t>
            </a:r>
          </a:p>
          <a:p>
            <a:endParaRPr lang="zh-TW" altLang="en-US" dirty="0"/>
          </a:p>
        </p:txBody>
      </p:sp>
      <p:sp>
        <p:nvSpPr>
          <p:cNvPr id="4" name="投影片編號版面配置區 3"/>
          <p:cNvSpPr>
            <a:spLocks noGrp="1"/>
          </p:cNvSpPr>
          <p:nvPr>
            <p:ph type="sldNum" sz="quarter" idx="5"/>
          </p:nvPr>
        </p:nvSpPr>
        <p:spPr/>
        <p:txBody>
          <a:bodyPr/>
          <a:lstStyle/>
          <a:p>
            <a:fld id="{C8C941C5-962B-2D4A-A587-A71C394A52ED}" type="slidenum">
              <a:rPr kumimoji="1" lang="zh-TW" altLang="en-US" smtClean="0"/>
              <a:t>1</a:t>
            </a:fld>
            <a:endParaRPr kumimoji="1" lang="zh-TW" altLang="en-US"/>
          </a:p>
        </p:txBody>
      </p:sp>
    </p:spTree>
    <p:extLst>
      <p:ext uri="{BB962C8B-B14F-4D97-AF65-F5344CB8AC3E}">
        <p14:creationId xmlns:p14="http://schemas.microsoft.com/office/powerpoint/2010/main" val="11231596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C804F-92C8-9B86-3611-F4A4B9B8A40E}"/>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62994622-2802-BEAB-ECF4-03F36842BA84}"/>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40BB7FD1-1F06-109C-0575-E933DB1789DC}"/>
              </a:ext>
            </a:extLst>
          </p:cNvPr>
          <p:cNvSpPr>
            <a:spLocks noGrp="1"/>
          </p:cNvSpPr>
          <p:nvPr>
            <p:ph type="body" idx="1"/>
          </p:nvPr>
        </p:nvSpPr>
        <p:spPr/>
        <p:txBody>
          <a:bodyPr/>
          <a:lstStyle/>
          <a:p>
            <a:endParaRPr kumimoji="1" lang="zh-TW" altLang="en-US" dirty="0"/>
          </a:p>
        </p:txBody>
      </p:sp>
      <p:sp>
        <p:nvSpPr>
          <p:cNvPr id="4" name="投影片編號版面配置區 3">
            <a:extLst>
              <a:ext uri="{FF2B5EF4-FFF2-40B4-BE49-F238E27FC236}">
                <a16:creationId xmlns:a16="http://schemas.microsoft.com/office/drawing/2014/main" id="{A3ED4263-AD37-47B9-130C-5F88D65323C5}"/>
              </a:ext>
            </a:extLst>
          </p:cNvPr>
          <p:cNvSpPr>
            <a:spLocks noGrp="1"/>
          </p:cNvSpPr>
          <p:nvPr>
            <p:ph type="sldNum" sz="quarter" idx="5"/>
          </p:nvPr>
        </p:nvSpPr>
        <p:spPr/>
        <p:txBody>
          <a:bodyPr/>
          <a:lstStyle/>
          <a:p>
            <a:fld id="{B23BE917-63CB-F64C-9469-CEC528BBC1F9}" type="slidenum">
              <a:rPr kumimoji="1" lang="zh-TW" altLang="en-US" smtClean="0"/>
              <a:t>19</a:t>
            </a:fld>
            <a:endParaRPr kumimoji="1" lang="zh-TW" altLang="en-US"/>
          </a:p>
        </p:txBody>
      </p:sp>
    </p:spTree>
    <p:extLst>
      <p:ext uri="{BB962C8B-B14F-4D97-AF65-F5344CB8AC3E}">
        <p14:creationId xmlns:p14="http://schemas.microsoft.com/office/powerpoint/2010/main" val="895379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3C1C7D-A563-3999-9210-4385D02B710B}"/>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727B8B43-D10C-635D-5C33-3F6D7A3CAC7C}"/>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8A423774-2B7E-454D-EC30-797518D06302}"/>
              </a:ext>
            </a:extLst>
          </p:cNvPr>
          <p:cNvSpPr>
            <a:spLocks noGrp="1"/>
          </p:cNvSpPr>
          <p:nvPr>
            <p:ph type="body" idx="1"/>
          </p:nvPr>
        </p:nvSpPr>
        <p:spPr/>
        <p:txBody>
          <a:bodyPr/>
          <a:lstStyle/>
          <a:p>
            <a:r>
              <a:rPr lang="zh-TW" altLang="en-US" dirty="0"/>
              <a:t>首先，我們來看一下在聊天模式 </a:t>
            </a:r>
            <a:r>
              <a:rPr lang="en-US" altLang="zh-TW" dirty="0"/>
              <a:t>(</a:t>
            </a:r>
            <a:r>
              <a:rPr lang="en" altLang="zh-TW" dirty="0"/>
              <a:t>Chat Mode) </a:t>
            </a:r>
            <a:r>
              <a:rPr lang="zh-TW" altLang="en-US" dirty="0"/>
              <a:t>的進度。我們著重在優化使用者介面，第一個更新是</a:t>
            </a:r>
            <a:r>
              <a:rPr lang="en-US" altLang="zh-TW" dirty="0"/>
              <a:t>『</a:t>
            </a:r>
            <a:r>
              <a:rPr lang="en" altLang="zh-TW" dirty="0"/>
              <a:t>Quick Explore』</a:t>
            </a:r>
            <a:r>
              <a:rPr lang="zh-TW" altLang="en-US" dirty="0"/>
              <a:t>這個功能。</a:t>
            </a:r>
            <a:endParaRPr lang="en-US" altLang="zh-TW" dirty="0"/>
          </a:p>
          <a:p>
            <a:r>
              <a:rPr lang="en" altLang="zh-TW" dirty="0"/>
              <a:t>First, let's look at our recent progress in the Chat Mode. We've focused on enhancing the user interface, starting with the 'Quick Explore' feature.</a:t>
            </a:r>
            <a:endParaRPr lang="en-US" altLang="zh-TW" dirty="0"/>
          </a:p>
          <a:p>
            <a:endParaRPr lang="en-US" altLang="zh-TW" dirty="0"/>
          </a:p>
          <a:p>
            <a:r>
              <a:rPr lang="zh-TW" altLang="en-US" dirty="0"/>
              <a:t>我們將快捷按鈕從原本的四個擴充到了八個 。這為使用者提供了更多元的直接選項，例如</a:t>
            </a:r>
            <a:r>
              <a:rPr lang="en-US" altLang="zh-TW" dirty="0"/>
              <a:t>『</a:t>
            </a:r>
            <a:r>
              <a:rPr lang="zh-TW" altLang="en-US" dirty="0"/>
              <a:t>季節性活動</a:t>
            </a:r>
            <a:r>
              <a:rPr lang="en-US" altLang="zh-TW" dirty="0"/>
              <a:t>』</a:t>
            </a:r>
            <a:r>
              <a:rPr lang="zh-TW" altLang="en-US" dirty="0"/>
              <a:t>和</a:t>
            </a:r>
            <a:r>
              <a:rPr lang="en-US" altLang="zh-TW" dirty="0"/>
              <a:t>『</a:t>
            </a:r>
            <a:r>
              <a:rPr lang="zh-TW" altLang="en-US" dirty="0"/>
              <a:t>拍照景點</a:t>
            </a:r>
            <a:r>
              <a:rPr lang="en-US" altLang="zh-TW" dirty="0"/>
              <a:t>』</a:t>
            </a:r>
            <a:r>
              <a:rPr lang="zh-TW" altLang="en-US" dirty="0"/>
              <a:t>，讓他們從一開始就能更方便地找到想要的資訊。</a:t>
            </a:r>
            <a:endParaRPr lang="en-US" altLang="zh-TW" dirty="0"/>
          </a:p>
          <a:p>
            <a:r>
              <a:rPr lang="en" altLang="zh-TW" dirty="0"/>
              <a:t>We have expanded the number of quick-access buttons from four to eight. This provides users with a wider range of direct options, like 'Seasonal Events' and 'Photo Spots', making it easier for them to find what they're looking for right away.</a:t>
            </a:r>
            <a:endParaRPr lang="en-US" altLang="zh-TW" dirty="0"/>
          </a:p>
        </p:txBody>
      </p:sp>
      <p:sp>
        <p:nvSpPr>
          <p:cNvPr id="4" name="投影片編號版面配置區 3">
            <a:extLst>
              <a:ext uri="{FF2B5EF4-FFF2-40B4-BE49-F238E27FC236}">
                <a16:creationId xmlns:a16="http://schemas.microsoft.com/office/drawing/2014/main" id="{11DAC771-066C-FFBA-DA2E-439B87F42D85}"/>
              </a:ext>
            </a:extLst>
          </p:cNvPr>
          <p:cNvSpPr>
            <a:spLocks noGrp="1"/>
          </p:cNvSpPr>
          <p:nvPr>
            <p:ph type="sldNum" sz="quarter" idx="5"/>
          </p:nvPr>
        </p:nvSpPr>
        <p:spPr/>
        <p:txBody>
          <a:bodyPr/>
          <a:lstStyle/>
          <a:p>
            <a:fld id="{C8C941C5-962B-2D4A-A587-A71C394A52ED}" type="slidenum">
              <a:rPr kumimoji="1" lang="zh-TW" altLang="en-US" smtClean="0"/>
              <a:t>2</a:t>
            </a:fld>
            <a:endParaRPr kumimoji="1" lang="zh-TW" altLang="en-US"/>
          </a:p>
        </p:txBody>
      </p:sp>
    </p:spTree>
    <p:extLst>
      <p:ext uri="{BB962C8B-B14F-4D97-AF65-F5344CB8AC3E}">
        <p14:creationId xmlns:p14="http://schemas.microsoft.com/office/powerpoint/2010/main" val="3438975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D883B0-8516-C1C0-527C-7960E7909F58}"/>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984336DA-B300-E0FF-935C-0B0BFFDAF742}"/>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7304CA1A-1A1A-4DD8-9709-1E283E693673}"/>
              </a:ext>
            </a:extLst>
          </p:cNvPr>
          <p:cNvSpPr>
            <a:spLocks noGrp="1"/>
          </p:cNvSpPr>
          <p:nvPr>
            <p:ph type="body" idx="1"/>
          </p:nvPr>
        </p:nvSpPr>
        <p:spPr/>
        <p:txBody>
          <a:bodyPr/>
          <a:lstStyle/>
          <a:p>
            <a:r>
              <a:rPr lang="zh-TW" altLang="en-US" dirty="0"/>
              <a:t>為了讓資訊更貼近使用者需求，我們也導入了城市選擇功能。大家可以在右上角看到這個按鈕。</a:t>
            </a:r>
            <a:endParaRPr lang="en-US" altLang="zh-TW" dirty="0"/>
          </a:p>
          <a:p>
            <a:r>
              <a:rPr lang="en" altLang="zh-TW" dirty="0"/>
              <a:t>To make the information more relevant, we've also introduced a city selection feature. You can see it at the top right corner.</a:t>
            </a:r>
            <a:endParaRPr lang="en-US" altLang="zh-TW" dirty="0"/>
          </a:p>
          <a:p>
            <a:endParaRPr lang="en-US" altLang="zh-TW" dirty="0"/>
          </a:p>
          <a:p>
            <a:r>
              <a:rPr lang="zh-TW" altLang="en-US" dirty="0"/>
              <a:t>這個功能讓使用者可以很方便地針對特定地區，例如福井市或敦賀市，來篩選他們想問的問題。這能確保我們提供的推薦和搜尋結果，都精準地符合他們感興趣的地點。</a:t>
            </a:r>
            <a:endParaRPr lang="en-US" altLang="zh-TW" dirty="0"/>
          </a:p>
          <a:p>
            <a:r>
              <a:rPr lang="en" altLang="zh-TW" dirty="0"/>
              <a:t>This allows users to easily filter their queries by a specific area, such as Fukui City or </a:t>
            </a:r>
            <a:r>
              <a:rPr lang="en" altLang="zh-TW" dirty="0" err="1"/>
              <a:t>Tsuruga</a:t>
            </a:r>
            <a:r>
              <a:rPr lang="en" altLang="zh-TW" dirty="0"/>
              <a:t> City. This ensures that the recommendations and search results are precisely tailored to the location they are interested in.</a:t>
            </a:r>
            <a:endParaRPr lang="en-US" altLang="zh-TW" dirty="0"/>
          </a:p>
        </p:txBody>
      </p:sp>
      <p:sp>
        <p:nvSpPr>
          <p:cNvPr id="4" name="投影片編號版面配置區 3">
            <a:extLst>
              <a:ext uri="{FF2B5EF4-FFF2-40B4-BE49-F238E27FC236}">
                <a16:creationId xmlns:a16="http://schemas.microsoft.com/office/drawing/2014/main" id="{DFA38AFB-0BE7-228D-1C9C-3437D3B08125}"/>
              </a:ext>
            </a:extLst>
          </p:cNvPr>
          <p:cNvSpPr>
            <a:spLocks noGrp="1"/>
          </p:cNvSpPr>
          <p:nvPr>
            <p:ph type="sldNum" sz="quarter" idx="5"/>
          </p:nvPr>
        </p:nvSpPr>
        <p:spPr/>
        <p:txBody>
          <a:bodyPr/>
          <a:lstStyle/>
          <a:p>
            <a:fld id="{C8C941C5-962B-2D4A-A587-A71C394A52ED}" type="slidenum">
              <a:rPr kumimoji="1" lang="zh-TW" altLang="en-US" smtClean="0"/>
              <a:t>3</a:t>
            </a:fld>
            <a:endParaRPr kumimoji="1" lang="zh-TW" altLang="en-US"/>
          </a:p>
        </p:txBody>
      </p:sp>
    </p:spTree>
    <p:extLst>
      <p:ext uri="{BB962C8B-B14F-4D97-AF65-F5344CB8AC3E}">
        <p14:creationId xmlns:p14="http://schemas.microsoft.com/office/powerpoint/2010/main" val="16704419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8FB98B-A005-FC71-240F-4862015FDE66}"/>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3B67EF66-09BF-0B68-A640-AF357E4B8652}"/>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AC38E581-4ECA-D0DE-02BD-5EEC048FCBB8}"/>
              </a:ext>
            </a:extLst>
          </p:cNvPr>
          <p:cNvSpPr>
            <a:spLocks noGrp="1"/>
          </p:cNvSpPr>
          <p:nvPr>
            <p:ph type="body" idx="1"/>
          </p:nvPr>
        </p:nvSpPr>
        <p:spPr/>
        <p:txBody>
          <a:bodyPr/>
          <a:lstStyle/>
          <a:p>
            <a:r>
              <a:rPr lang="zh-TW" altLang="en-US" dirty="0"/>
              <a:t>接著說明我們如何簡化使用者的操作流程。首先，使用者選擇一個地點，例如敦賀市。</a:t>
            </a:r>
            <a:endParaRPr lang="en-US" altLang="zh-TW" dirty="0"/>
          </a:p>
          <a:p>
            <a:r>
              <a:rPr lang="en" altLang="zh-TW" dirty="0"/>
              <a:t>Here's how we streamline the process for the user. First, the user selects a location, for example, </a:t>
            </a:r>
            <a:r>
              <a:rPr lang="en" altLang="zh-TW" dirty="0" err="1"/>
              <a:t>Tsuruga</a:t>
            </a:r>
            <a:r>
              <a:rPr lang="en" altLang="zh-TW" dirty="0"/>
              <a:t> City.</a:t>
            </a:r>
          </a:p>
          <a:p>
            <a:endParaRPr lang="en-US" altLang="zh-TW" dirty="0"/>
          </a:p>
          <a:p>
            <a:r>
              <a:rPr lang="zh-TW" altLang="en-US" dirty="0"/>
              <a:t>從</a:t>
            </a:r>
            <a:r>
              <a:rPr lang="en-US" altLang="zh-TW" dirty="0"/>
              <a:t>『</a:t>
            </a:r>
            <a:r>
              <a:rPr lang="en" altLang="zh-TW" dirty="0"/>
              <a:t>Quick Explore』</a:t>
            </a:r>
            <a:r>
              <a:rPr lang="zh-TW" altLang="en-US" dirty="0"/>
              <a:t>中點擊一個感興趣的類別，就像簡報上顯示的</a:t>
            </a:r>
            <a:r>
              <a:rPr lang="en-US" altLang="zh-TW" dirty="0"/>
              <a:t>『</a:t>
            </a:r>
            <a:r>
              <a:rPr lang="en" altLang="zh-TW" dirty="0"/>
              <a:t>Attractions (</a:t>
            </a:r>
            <a:r>
              <a:rPr lang="zh-TW" altLang="en-US" dirty="0"/>
              <a:t>景點</a:t>
            </a:r>
            <a:r>
              <a:rPr lang="en-US" altLang="zh-TW" dirty="0"/>
              <a:t>)』</a:t>
            </a:r>
            <a:r>
              <a:rPr lang="zh-TW" altLang="en-US" dirty="0"/>
              <a:t>。</a:t>
            </a:r>
            <a:endParaRPr lang="en-US" altLang="zh-TW" dirty="0"/>
          </a:p>
          <a:p>
            <a:r>
              <a:rPr lang="en" altLang="zh-TW" dirty="0"/>
              <a:t>Next, they click a category from 'Quick Explore,' such as 'Attractions' as shown on the slide.</a:t>
            </a:r>
            <a:endParaRPr lang="en-US" altLang="zh-TW" dirty="0"/>
          </a:p>
          <a:p>
            <a:endParaRPr lang="en-US" altLang="zh-TW" dirty="0"/>
          </a:p>
          <a:p>
            <a:r>
              <a:rPr lang="zh-TW" altLang="en-US" dirty="0"/>
              <a:t>我們的系統就會自動結合這兩項選擇，生成一個可以直接傳送的問題，像是</a:t>
            </a:r>
            <a:r>
              <a:rPr lang="en-US" altLang="zh-TW" dirty="0"/>
              <a:t>『</a:t>
            </a:r>
            <a:r>
              <a:rPr lang="zh-TW" altLang="en-US" dirty="0"/>
              <a:t>敦賀市必訪的旅遊景點有哪些？</a:t>
            </a:r>
            <a:r>
              <a:rPr lang="en-US" altLang="zh-TW" dirty="0"/>
              <a:t>』</a:t>
            </a:r>
            <a:r>
              <a:rPr lang="zh-TW" altLang="en-US" dirty="0"/>
              <a:t>。這完全省去了打字的麻煩，讓互動變得更快速。</a:t>
            </a:r>
            <a:endParaRPr lang="en-US" altLang="zh-TW" dirty="0"/>
          </a:p>
          <a:p>
            <a:r>
              <a:rPr lang="en" altLang="zh-TW" dirty="0"/>
              <a:t>Our system then automatically combines these choices to generate a ready-to-send question like, 'What are the must-visit tourist attractions in </a:t>
            </a:r>
            <a:r>
              <a:rPr lang="en" altLang="zh-TW" dirty="0" err="1"/>
              <a:t>Tsuruga</a:t>
            </a:r>
            <a:r>
              <a:rPr lang="en" altLang="zh-TW" dirty="0"/>
              <a:t> City?'. This completely removes the need for typing and makes the interaction much faster.</a:t>
            </a:r>
            <a:endParaRPr lang="en-US" altLang="zh-TW" dirty="0"/>
          </a:p>
        </p:txBody>
      </p:sp>
      <p:sp>
        <p:nvSpPr>
          <p:cNvPr id="4" name="投影片編號版面配置區 3">
            <a:extLst>
              <a:ext uri="{FF2B5EF4-FFF2-40B4-BE49-F238E27FC236}">
                <a16:creationId xmlns:a16="http://schemas.microsoft.com/office/drawing/2014/main" id="{06AC3F3B-1A95-B5BE-4B24-A6703BDC7E00}"/>
              </a:ext>
            </a:extLst>
          </p:cNvPr>
          <p:cNvSpPr>
            <a:spLocks noGrp="1"/>
          </p:cNvSpPr>
          <p:nvPr>
            <p:ph type="sldNum" sz="quarter" idx="5"/>
          </p:nvPr>
        </p:nvSpPr>
        <p:spPr/>
        <p:txBody>
          <a:bodyPr/>
          <a:lstStyle/>
          <a:p>
            <a:fld id="{C8C941C5-962B-2D4A-A587-A71C394A52ED}" type="slidenum">
              <a:rPr kumimoji="1" lang="zh-TW" altLang="en-US" smtClean="0"/>
              <a:t>4</a:t>
            </a:fld>
            <a:endParaRPr kumimoji="1" lang="zh-TW" altLang="en-US"/>
          </a:p>
        </p:txBody>
      </p:sp>
    </p:spTree>
    <p:extLst>
      <p:ext uri="{BB962C8B-B14F-4D97-AF65-F5344CB8AC3E}">
        <p14:creationId xmlns:p14="http://schemas.microsoft.com/office/powerpoint/2010/main" val="2610370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E14051-7CEB-3D62-3C8B-0AC3FA9CF8C4}"/>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C33AD1FC-B70F-A605-C35A-CADEDF6C713E}"/>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12B5D16D-B2B1-7B27-401B-CA1287568E61}"/>
              </a:ext>
            </a:extLst>
          </p:cNvPr>
          <p:cNvSpPr>
            <a:spLocks noGrp="1"/>
          </p:cNvSpPr>
          <p:nvPr>
            <p:ph type="body" idx="1"/>
          </p:nvPr>
        </p:nvSpPr>
        <p:spPr/>
        <p:txBody>
          <a:bodyPr/>
          <a:lstStyle/>
          <a:p>
            <a:r>
              <a:rPr lang="zh-TW" altLang="en-US" dirty="0"/>
              <a:t>當使用者送出問題後，我們的 </a:t>
            </a:r>
            <a:r>
              <a:rPr lang="en" altLang="zh-TW" dirty="0"/>
              <a:t>AI </a:t>
            </a:r>
            <a:r>
              <a:rPr lang="zh-TW" altLang="en-US" dirty="0"/>
              <a:t>會提供即時且個人化的回覆。它能理解特定的情境</a:t>
            </a:r>
            <a:r>
              <a:rPr lang="en-US" altLang="zh-TW" dirty="0"/>
              <a:t>——</a:t>
            </a:r>
          </a:p>
          <a:p>
            <a:r>
              <a:rPr lang="en" altLang="zh-TW" dirty="0"/>
              <a:t>Once the user sends the query, our AI provides an instant and personalized response. It understands the specific context</a:t>
            </a:r>
          </a:p>
          <a:p>
            <a:endParaRPr lang="en-US" altLang="zh-TW" dirty="0"/>
          </a:p>
          <a:p>
            <a:r>
              <a:rPr lang="zh-TW" altLang="en-US" dirty="0"/>
              <a:t>在這個例子中，就是</a:t>
            </a:r>
            <a:r>
              <a:rPr lang="en-US" altLang="zh-TW" dirty="0"/>
              <a:t>『</a:t>
            </a:r>
            <a:r>
              <a:rPr lang="zh-TW" altLang="en-US" dirty="0"/>
              <a:t>敦賀市的景點</a:t>
            </a:r>
            <a:r>
              <a:rPr lang="en-US" altLang="zh-TW" dirty="0"/>
              <a:t>』——</a:t>
            </a:r>
            <a:r>
              <a:rPr lang="zh-TW" altLang="en-US" dirty="0"/>
              <a:t>並生成詳盡的答案。</a:t>
            </a:r>
            <a:endParaRPr lang="en-US" altLang="zh-TW" dirty="0"/>
          </a:p>
          <a:p>
            <a:r>
              <a:rPr lang="en" altLang="zh-TW" dirty="0"/>
              <a:t>in this case, 'attractions in </a:t>
            </a:r>
            <a:r>
              <a:rPr lang="en" altLang="zh-TW" dirty="0" err="1"/>
              <a:t>Tsuruga</a:t>
            </a:r>
            <a:r>
              <a:rPr lang="en" altLang="zh-TW" dirty="0"/>
              <a:t> City'—and generates a detailed answer. </a:t>
            </a:r>
            <a:endParaRPr lang="en-US" altLang="zh-TW" dirty="0"/>
          </a:p>
        </p:txBody>
      </p:sp>
      <p:sp>
        <p:nvSpPr>
          <p:cNvPr id="4" name="投影片編號版面配置區 3">
            <a:extLst>
              <a:ext uri="{FF2B5EF4-FFF2-40B4-BE49-F238E27FC236}">
                <a16:creationId xmlns:a16="http://schemas.microsoft.com/office/drawing/2014/main" id="{5AC136D1-3052-F26B-AA32-950D13305C45}"/>
              </a:ext>
            </a:extLst>
          </p:cNvPr>
          <p:cNvSpPr>
            <a:spLocks noGrp="1"/>
          </p:cNvSpPr>
          <p:nvPr>
            <p:ph type="sldNum" sz="quarter" idx="5"/>
          </p:nvPr>
        </p:nvSpPr>
        <p:spPr/>
        <p:txBody>
          <a:bodyPr/>
          <a:lstStyle/>
          <a:p>
            <a:fld id="{C8C941C5-962B-2D4A-A587-A71C394A52ED}" type="slidenum">
              <a:rPr kumimoji="1" lang="zh-TW" altLang="en-US" smtClean="0"/>
              <a:t>5</a:t>
            </a:fld>
            <a:endParaRPr kumimoji="1" lang="zh-TW" altLang="en-US"/>
          </a:p>
        </p:txBody>
      </p:sp>
    </p:spTree>
    <p:extLst>
      <p:ext uri="{BB962C8B-B14F-4D97-AF65-F5344CB8AC3E}">
        <p14:creationId xmlns:p14="http://schemas.microsoft.com/office/powerpoint/2010/main" val="3778484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CC94E2-5437-4850-6894-6EB15D1AC252}"/>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3B14113F-1EC2-8034-AAF9-37219F55CDEB}"/>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98FCC364-8C8D-73FE-1735-407E1A4F13FA}"/>
              </a:ext>
            </a:extLst>
          </p:cNvPr>
          <p:cNvSpPr>
            <a:spLocks noGrp="1"/>
          </p:cNvSpPr>
          <p:nvPr>
            <p:ph type="body" idx="1"/>
          </p:nvPr>
        </p:nvSpPr>
        <p:spPr/>
        <p:txBody>
          <a:bodyPr/>
          <a:lstStyle/>
          <a:p>
            <a:r>
              <a:rPr lang="zh-TW" altLang="en-US" dirty="0"/>
              <a:t>為了讓我們的 </a:t>
            </a:r>
            <a:r>
              <a:rPr lang="en" altLang="zh-TW" dirty="0"/>
              <a:t>AI </a:t>
            </a:r>
            <a:r>
              <a:rPr lang="zh-TW" altLang="en-US" dirty="0"/>
              <a:t>更有幫助，我們加入了</a:t>
            </a:r>
            <a:r>
              <a:rPr lang="en-US" altLang="zh-TW" dirty="0"/>
              <a:t>『</a:t>
            </a:r>
            <a:r>
              <a:rPr lang="zh-TW" altLang="en-US" dirty="0"/>
              <a:t>情境感知</a:t>
            </a:r>
            <a:r>
              <a:rPr lang="en-US" altLang="zh-TW" dirty="0"/>
              <a:t>』</a:t>
            </a:r>
            <a:r>
              <a:rPr lang="zh-TW" altLang="en-US" dirty="0"/>
              <a:t>功能。</a:t>
            </a:r>
            <a:endParaRPr lang="en-US" altLang="zh-TW" dirty="0"/>
          </a:p>
          <a:p>
            <a:r>
              <a:rPr lang="en" altLang="zh-TW" dirty="0"/>
              <a:t>To make our AI even more helpful, we've added context awareness.</a:t>
            </a:r>
            <a:endParaRPr lang="en-US" altLang="zh-TW" dirty="0"/>
          </a:p>
          <a:p>
            <a:endParaRPr lang="en-US" altLang="zh-TW" dirty="0"/>
          </a:p>
          <a:p>
            <a:r>
              <a:rPr lang="zh-TW" altLang="en-US" dirty="0"/>
              <a:t>如同大家所見，系統不僅知道使用者設定的</a:t>
            </a:r>
            <a:r>
              <a:rPr lang="en-US" altLang="zh-TW" dirty="0"/>
              <a:t>『</a:t>
            </a:r>
            <a:r>
              <a:rPr lang="zh-TW" altLang="en-US" dirty="0"/>
              <a:t>敦賀市</a:t>
            </a:r>
            <a:r>
              <a:rPr lang="en-US" altLang="zh-TW" dirty="0"/>
              <a:t>』</a:t>
            </a:r>
            <a:r>
              <a:rPr lang="zh-TW" altLang="en-US" dirty="0"/>
              <a:t>這個地點，它同時也會考量當下的時間與季節。</a:t>
            </a:r>
            <a:endParaRPr lang="en-US" altLang="zh-TW" dirty="0"/>
          </a:p>
          <a:p>
            <a:r>
              <a:rPr lang="en" altLang="zh-TW" dirty="0"/>
              <a:t>The system doesn't just know the location, like '</a:t>
            </a:r>
            <a:r>
              <a:rPr lang="en" altLang="zh-TW" dirty="0" err="1"/>
              <a:t>Tsuruga</a:t>
            </a:r>
            <a:r>
              <a:rPr lang="en" altLang="zh-TW" dirty="0"/>
              <a:t> City,' but it also considers the current time and season, as you can see here.</a:t>
            </a:r>
            <a:endParaRPr lang="en-US" altLang="zh-TW" dirty="0"/>
          </a:p>
        </p:txBody>
      </p:sp>
      <p:sp>
        <p:nvSpPr>
          <p:cNvPr id="4" name="投影片編號版面配置區 3">
            <a:extLst>
              <a:ext uri="{FF2B5EF4-FFF2-40B4-BE49-F238E27FC236}">
                <a16:creationId xmlns:a16="http://schemas.microsoft.com/office/drawing/2014/main" id="{5B56AB60-834B-AE6F-21A0-012762290128}"/>
              </a:ext>
            </a:extLst>
          </p:cNvPr>
          <p:cNvSpPr>
            <a:spLocks noGrp="1"/>
          </p:cNvSpPr>
          <p:nvPr>
            <p:ph type="sldNum" sz="quarter" idx="5"/>
          </p:nvPr>
        </p:nvSpPr>
        <p:spPr/>
        <p:txBody>
          <a:bodyPr/>
          <a:lstStyle/>
          <a:p>
            <a:fld id="{C8C941C5-962B-2D4A-A587-A71C394A52ED}" type="slidenum">
              <a:rPr kumimoji="1" lang="zh-TW" altLang="en-US" smtClean="0"/>
              <a:t>6</a:t>
            </a:fld>
            <a:endParaRPr kumimoji="1" lang="zh-TW" altLang="en-US"/>
          </a:p>
        </p:txBody>
      </p:sp>
    </p:spTree>
    <p:extLst>
      <p:ext uri="{BB962C8B-B14F-4D97-AF65-F5344CB8AC3E}">
        <p14:creationId xmlns:p14="http://schemas.microsoft.com/office/powerpoint/2010/main" val="41497481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3261E-43D0-7B27-41B2-647900B14C7E}"/>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091EF612-BE22-7625-6DC1-0DA030CF7922}"/>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3CBD97F8-3977-F091-F4EE-3E36F5DF27A6}"/>
              </a:ext>
            </a:extLst>
          </p:cNvPr>
          <p:cNvSpPr>
            <a:spLocks noGrp="1"/>
          </p:cNvSpPr>
          <p:nvPr>
            <p:ph type="body" idx="1"/>
          </p:nvPr>
        </p:nvSpPr>
        <p:spPr/>
        <p:txBody>
          <a:bodyPr/>
          <a:lstStyle/>
          <a:p>
            <a:r>
              <a:rPr lang="zh-TW" altLang="en-US" dirty="0"/>
              <a:t>好的，現在我們來看看</a:t>
            </a:r>
            <a:r>
              <a:rPr lang="en-US" altLang="zh-TW" dirty="0"/>
              <a:t>『</a:t>
            </a:r>
            <a:r>
              <a:rPr lang="zh-TW" altLang="en-US" dirty="0"/>
              <a:t>地圖模式</a:t>
            </a:r>
            <a:r>
              <a:rPr lang="en-US" altLang="zh-TW" dirty="0"/>
              <a:t>』</a:t>
            </a:r>
            <a:r>
              <a:rPr lang="zh-TW" altLang="en-US" dirty="0"/>
              <a:t>的進度。</a:t>
            </a:r>
            <a:endParaRPr lang="en-US" altLang="zh-TW" dirty="0"/>
          </a:p>
          <a:p>
            <a:r>
              <a:rPr lang="en" altLang="zh-TW" dirty="0"/>
              <a:t>Okay, now let's move on to the 'Map Mode’.</a:t>
            </a:r>
          </a:p>
          <a:p>
            <a:endParaRPr lang="en-US" altLang="zh-TW" dirty="0"/>
          </a:p>
          <a:p>
            <a:r>
              <a:rPr lang="zh-TW" altLang="en-US" dirty="0"/>
              <a:t>如同我們上次更新所規劃的，我們現在導入了一項關鍵功能：地點篩選器。</a:t>
            </a:r>
            <a:endParaRPr lang="en-US" altLang="zh-TW" dirty="0"/>
          </a:p>
          <a:p>
            <a:r>
              <a:rPr lang="en" altLang="zh-TW" dirty="0"/>
              <a:t>As we planned in our last update, we have now introduced a key feature: location filters.</a:t>
            </a:r>
            <a:endParaRPr lang="en-US" altLang="zh-TW" dirty="0"/>
          </a:p>
          <a:p>
            <a:endParaRPr lang="en-US" altLang="zh-TW" dirty="0"/>
          </a:p>
          <a:p>
            <a:r>
              <a:rPr lang="zh-TW" altLang="en-US" dirty="0"/>
              <a:t>大家可以在地圖上看到，使用者現在可以透過</a:t>
            </a:r>
            <a:r>
              <a:rPr lang="en-US" altLang="zh-TW" dirty="0"/>
              <a:t>『</a:t>
            </a:r>
            <a:r>
              <a:rPr lang="zh-TW" altLang="en-US" dirty="0"/>
              <a:t>景點</a:t>
            </a:r>
            <a:r>
              <a:rPr lang="en-US" altLang="zh-TW" dirty="0"/>
              <a:t>』</a:t>
            </a:r>
            <a:r>
              <a:rPr lang="zh-TW" altLang="en-US" dirty="0"/>
              <a:t>和</a:t>
            </a:r>
            <a:r>
              <a:rPr lang="en-US" altLang="zh-TW" dirty="0"/>
              <a:t>『</a:t>
            </a:r>
            <a:r>
              <a:rPr lang="zh-TW" altLang="en-US" dirty="0"/>
              <a:t>神社</a:t>
            </a:r>
            <a:r>
              <a:rPr lang="en-US" altLang="zh-TW" dirty="0"/>
              <a:t>』</a:t>
            </a:r>
            <a:r>
              <a:rPr lang="zh-TW" altLang="en-US" dirty="0"/>
              <a:t>的按鈕，來篩選顯示的圖釘。這能幫助他們整理地圖畫面，只專注在他們想去的地點類型。</a:t>
            </a:r>
            <a:endParaRPr lang="en-US" altLang="zh-TW" dirty="0"/>
          </a:p>
          <a:p>
            <a:r>
              <a:rPr lang="en" altLang="zh-TW" dirty="0"/>
              <a:t>As you can see on the map, users can now use the 'Attractions' and 'Shrines &amp; Temples' buttons to filter the pins shown. This helps them to declutter the map and focus only on the type of places they want to visit.</a:t>
            </a:r>
            <a:endParaRPr lang="en-US" altLang="zh-TW" dirty="0"/>
          </a:p>
        </p:txBody>
      </p:sp>
      <p:sp>
        <p:nvSpPr>
          <p:cNvPr id="4" name="投影片編號版面配置區 3">
            <a:extLst>
              <a:ext uri="{FF2B5EF4-FFF2-40B4-BE49-F238E27FC236}">
                <a16:creationId xmlns:a16="http://schemas.microsoft.com/office/drawing/2014/main" id="{B2C76153-42C7-34BD-8DE3-57C2DE5B7F5A}"/>
              </a:ext>
            </a:extLst>
          </p:cNvPr>
          <p:cNvSpPr>
            <a:spLocks noGrp="1"/>
          </p:cNvSpPr>
          <p:nvPr>
            <p:ph type="sldNum" sz="quarter" idx="5"/>
          </p:nvPr>
        </p:nvSpPr>
        <p:spPr/>
        <p:txBody>
          <a:bodyPr/>
          <a:lstStyle/>
          <a:p>
            <a:fld id="{C8C941C5-962B-2D4A-A587-A71C394A52ED}" type="slidenum">
              <a:rPr kumimoji="1" lang="zh-TW" altLang="en-US" smtClean="0"/>
              <a:t>7</a:t>
            </a:fld>
            <a:endParaRPr kumimoji="1" lang="zh-TW" altLang="en-US"/>
          </a:p>
        </p:txBody>
      </p:sp>
    </p:spTree>
    <p:extLst>
      <p:ext uri="{BB962C8B-B14F-4D97-AF65-F5344CB8AC3E}">
        <p14:creationId xmlns:p14="http://schemas.microsoft.com/office/powerpoint/2010/main" val="15004821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C415FB-99B4-7478-962D-9CAE2AA71924}"/>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0EB8EC1D-E058-1FA2-1128-789EA44E50EE}"/>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977B580E-AD73-52A9-04D6-869F5C85F03B}"/>
              </a:ext>
            </a:extLst>
          </p:cNvPr>
          <p:cNvSpPr>
            <a:spLocks noGrp="1"/>
          </p:cNvSpPr>
          <p:nvPr>
            <p:ph type="body" idx="1"/>
          </p:nvPr>
        </p:nvSpPr>
        <p:spPr/>
        <p:txBody>
          <a:bodyPr/>
          <a:lstStyle/>
          <a:p>
            <a:r>
              <a:rPr lang="zh-TW" altLang="en-US" dirty="0"/>
              <a:t>舉例來說，當我們按下神社的按鈕，就能把神社的地圖資訊過濾掉。</a:t>
            </a:r>
          </a:p>
          <a:p>
            <a:r>
              <a:rPr lang="en-US" altLang="zh-TW" dirty="0"/>
              <a:t>For example, when we click the Shrine button, we can filter out the map information for the Shrine.</a:t>
            </a:r>
          </a:p>
          <a:p>
            <a:r>
              <a:rPr lang="en-US" altLang="zh-TW" dirty="0"/>
              <a:t> </a:t>
            </a:r>
          </a:p>
        </p:txBody>
      </p:sp>
      <p:sp>
        <p:nvSpPr>
          <p:cNvPr id="4" name="投影片編號版面配置區 3">
            <a:extLst>
              <a:ext uri="{FF2B5EF4-FFF2-40B4-BE49-F238E27FC236}">
                <a16:creationId xmlns:a16="http://schemas.microsoft.com/office/drawing/2014/main" id="{655A355E-453C-2EA5-1877-3F7D74B69D38}"/>
              </a:ext>
            </a:extLst>
          </p:cNvPr>
          <p:cNvSpPr>
            <a:spLocks noGrp="1"/>
          </p:cNvSpPr>
          <p:nvPr>
            <p:ph type="sldNum" sz="quarter" idx="5"/>
          </p:nvPr>
        </p:nvSpPr>
        <p:spPr/>
        <p:txBody>
          <a:bodyPr/>
          <a:lstStyle/>
          <a:p>
            <a:fld id="{C8C941C5-962B-2D4A-A587-A71C394A52ED}" type="slidenum">
              <a:rPr kumimoji="1" lang="zh-TW" altLang="en-US" smtClean="0"/>
              <a:t>8</a:t>
            </a:fld>
            <a:endParaRPr kumimoji="1" lang="zh-TW" altLang="en-US"/>
          </a:p>
        </p:txBody>
      </p:sp>
    </p:spTree>
    <p:extLst>
      <p:ext uri="{BB962C8B-B14F-4D97-AF65-F5344CB8AC3E}">
        <p14:creationId xmlns:p14="http://schemas.microsoft.com/office/powerpoint/2010/main" val="619896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5DC3F14-0C7A-5E1B-5362-07873C317E68}"/>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p>
        </p:txBody>
      </p:sp>
      <p:sp>
        <p:nvSpPr>
          <p:cNvPr id="3" name="副標題 2">
            <a:extLst>
              <a:ext uri="{FF2B5EF4-FFF2-40B4-BE49-F238E27FC236}">
                <a16:creationId xmlns:a16="http://schemas.microsoft.com/office/drawing/2014/main" id="{09E69C08-D5DF-2AA9-0949-18A266BA77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p>
        </p:txBody>
      </p:sp>
      <p:sp>
        <p:nvSpPr>
          <p:cNvPr id="4" name="日期版面配置區 3">
            <a:extLst>
              <a:ext uri="{FF2B5EF4-FFF2-40B4-BE49-F238E27FC236}">
                <a16:creationId xmlns:a16="http://schemas.microsoft.com/office/drawing/2014/main" id="{414571FB-CC2B-4DCD-6724-D8A86BB60826}"/>
              </a:ext>
            </a:extLst>
          </p:cNvPr>
          <p:cNvSpPr>
            <a:spLocks noGrp="1"/>
          </p:cNvSpPr>
          <p:nvPr>
            <p:ph type="dt" sz="half" idx="10"/>
          </p:nvPr>
        </p:nvSpPr>
        <p:spPr/>
        <p:txBody>
          <a:bodyPr/>
          <a:lstStyle/>
          <a:p>
            <a:fld id="{7C6066FC-39CC-1143-A2DD-C8D88D27757F}" type="datetime1">
              <a:rPr kumimoji="1" lang="zh-TW" altLang="en-US" smtClean="0"/>
              <a:t>2025/8/6</a:t>
            </a:fld>
            <a:endParaRPr kumimoji="1" lang="zh-TW" altLang="en-US"/>
          </a:p>
        </p:txBody>
      </p:sp>
      <p:sp>
        <p:nvSpPr>
          <p:cNvPr id="5" name="頁尾版面配置區 4">
            <a:extLst>
              <a:ext uri="{FF2B5EF4-FFF2-40B4-BE49-F238E27FC236}">
                <a16:creationId xmlns:a16="http://schemas.microsoft.com/office/drawing/2014/main" id="{AA59055F-7C05-1CBE-166E-C73F97620FBC}"/>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5FF5F51-B039-984E-CC1F-7E68791092BA}"/>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4067902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2D30DF-FD12-5ADD-86AF-8B9236108D6B}"/>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3646E60B-DE10-F939-5825-442CECD0FF56}"/>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ECA8E557-5283-0C6C-EF7D-96A27C0CC8E6}"/>
              </a:ext>
            </a:extLst>
          </p:cNvPr>
          <p:cNvSpPr>
            <a:spLocks noGrp="1"/>
          </p:cNvSpPr>
          <p:nvPr>
            <p:ph type="dt" sz="half" idx="10"/>
          </p:nvPr>
        </p:nvSpPr>
        <p:spPr/>
        <p:txBody>
          <a:bodyPr/>
          <a:lstStyle/>
          <a:p>
            <a:fld id="{AE2ED9E0-1494-9542-AE25-57BF2B3038EA}" type="datetime1">
              <a:rPr kumimoji="1" lang="zh-TW" altLang="en-US" smtClean="0"/>
              <a:t>2025/8/6</a:t>
            </a:fld>
            <a:endParaRPr kumimoji="1" lang="zh-TW" altLang="en-US"/>
          </a:p>
        </p:txBody>
      </p:sp>
      <p:sp>
        <p:nvSpPr>
          <p:cNvPr id="5" name="頁尾版面配置區 4">
            <a:extLst>
              <a:ext uri="{FF2B5EF4-FFF2-40B4-BE49-F238E27FC236}">
                <a16:creationId xmlns:a16="http://schemas.microsoft.com/office/drawing/2014/main" id="{A2100803-22F0-E2C2-EDFB-48571D5441F8}"/>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15736C54-609F-A94E-01D4-C1797E2BAE31}"/>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3648546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886DC159-DD26-A315-CC46-5BB4D63F2E49}"/>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46FB2331-EE81-653C-9F2F-20F8F27DF637}"/>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A750B3F4-0F02-6C5A-D30C-21A1D75C2848}"/>
              </a:ext>
            </a:extLst>
          </p:cNvPr>
          <p:cNvSpPr>
            <a:spLocks noGrp="1"/>
          </p:cNvSpPr>
          <p:nvPr>
            <p:ph type="dt" sz="half" idx="10"/>
          </p:nvPr>
        </p:nvSpPr>
        <p:spPr/>
        <p:txBody>
          <a:bodyPr/>
          <a:lstStyle/>
          <a:p>
            <a:fld id="{BFBBFAF8-D973-CE44-A334-52988A8184EE}" type="datetime1">
              <a:rPr kumimoji="1" lang="zh-TW" altLang="en-US" smtClean="0"/>
              <a:t>2025/8/6</a:t>
            </a:fld>
            <a:endParaRPr kumimoji="1" lang="zh-TW" altLang="en-US"/>
          </a:p>
        </p:txBody>
      </p:sp>
      <p:sp>
        <p:nvSpPr>
          <p:cNvPr id="5" name="頁尾版面配置區 4">
            <a:extLst>
              <a:ext uri="{FF2B5EF4-FFF2-40B4-BE49-F238E27FC236}">
                <a16:creationId xmlns:a16="http://schemas.microsoft.com/office/drawing/2014/main" id="{F97F4550-3E76-2DEE-9486-665AEB699B9B}"/>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71F58D92-080B-FD4C-2B2F-FF9B4D2FE484}"/>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966966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6C09298-3A6E-CA5C-3554-938BB2CF98D4}"/>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EBEEC485-C7E6-F98F-84E6-FC90E185A37A}"/>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BC33E4D6-24A2-5631-9894-389A2881CEBE}"/>
              </a:ext>
            </a:extLst>
          </p:cNvPr>
          <p:cNvSpPr>
            <a:spLocks noGrp="1"/>
          </p:cNvSpPr>
          <p:nvPr>
            <p:ph type="dt" sz="half" idx="10"/>
          </p:nvPr>
        </p:nvSpPr>
        <p:spPr/>
        <p:txBody>
          <a:bodyPr/>
          <a:lstStyle/>
          <a:p>
            <a:fld id="{AAC25EB6-F14D-6B40-99D5-3E8E2087A768}" type="datetime1">
              <a:rPr kumimoji="1" lang="zh-TW" altLang="en-US" smtClean="0"/>
              <a:t>2025/8/6</a:t>
            </a:fld>
            <a:endParaRPr kumimoji="1" lang="zh-TW" altLang="en-US"/>
          </a:p>
        </p:txBody>
      </p:sp>
      <p:sp>
        <p:nvSpPr>
          <p:cNvPr id="5" name="頁尾版面配置區 4">
            <a:extLst>
              <a:ext uri="{FF2B5EF4-FFF2-40B4-BE49-F238E27FC236}">
                <a16:creationId xmlns:a16="http://schemas.microsoft.com/office/drawing/2014/main" id="{273745A4-9909-D0CA-C243-06B124F6036B}"/>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DB4CEC84-FCBC-CC00-6F32-A7A8B14D2B81}"/>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1323910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869059-C590-4346-558E-61BD622EE72C}"/>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5892946F-C5DB-10FD-DBD1-1BD154ECD90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235167FB-8147-9D94-D417-BA0EB3E05421}"/>
              </a:ext>
            </a:extLst>
          </p:cNvPr>
          <p:cNvSpPr>
            <a:spLocks noGrp="1"/>
          </p:cNvSpPr>
          <p:nvPr>
            <p:ph type="dt" sz="half" idx="10"/>
          </p:nvPr>
        </p:nvSpPr>
        <p:spPr/>
        <p:txBody>
          <a:bodyPr/>
          <a:lstStyle/>
          <a:p>
            <a:fld id="{C887FF2B-1D39-0443-860A-C61AE5E8A9ED}" type="datetime1">
              <a:rPr kumimoji="1" lang="zh-TW" altLang="en-US" smtClean="0"/>
              <a:t>2025/8/6</a:t>
            </a:fld>
            <a:endParaRPr kumimoji="1" lang="zh-TW" altLang="en-US"/>
          </a:p>
        </p:txBody>
      </p:sp>
      <p:sp>
        <p:nvSpPr>
          <p:cNvPr id="5" name="頁尾版面配置區 4">
            <a:extLst>
              <a:ext uri="{FF2B5EF4-FFF2-40B4-BE49-F238E27FC236}">
                <a16:creationId xmlns:a16="http://schemas.microsoft.com/office/drawing/2014/main" id="{8D47BBE1-8C14-3685-9FA9-BC1C9108CFA6}"/>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FE85B87E-0173-D6C0-3EEB-6B1B6BD4A06A}"/>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978296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DE3EF22-C21D-91DB-1E78-FAF71E28C7D9}"/>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5104684F-DEC4-AB50-2ACF-75A354B0DCC9}"/>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1BA7FF79-CA26-3BB6-67EB-27107DDA62D1}"/>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5FB92194-2806-CFF9-E220-617B41F44301}"/>
              </a:ext>
            </a:extLst>
          </p:cNvPr>
          <p:cNvSpPr>
            <a:spLocks noGrp="1"/>
          </p:cNvSpPr>
          <p:nvPr>
            <p:ph type="dt" sz="half" idx="10"/>
          </p:nvPr>
        </p:nvSpPr>
        <p:spPr/>
        <p:txBody>
          <a:bodyPr/>
          <a:lstStyle/>
          <a:p>
            <a:fld id="{1685CDDD-A4D9-8343-86B5-3D4AB01D0415}" type="datetime1">
              <a:rPr kumimoji="1" lang="zh-TW" altLang="en-US" smtClean="0"/>
              <a:t>2025/8/6</a:t>
            </a:fld>
            <a:endParaRPr kumimoji="1" lang="zh-TW" altLang="en-US"/>
          </a:p>
        </p:txBody>
      </p:sp>
      <p:sp>
        <p:nvSpPr>
          <p:cNvPr id="6" name="頁尾版面配置區 5">
            <a:extLst>
              <a:ext uri="{FF2B5EF4-FFF2-40B4-BE49-F238E27FC236}">
                <a16:creationId xmlns:a16="http://schemas.microsoft.com/office/drawing/2014/main" id="{991D9AB3-7354-C9A6-3AAD-D36F10020995}"/>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69FB9639-B11C-CB20-DD8B-3D2370C7050B}"/>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1562266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E42A834-1260-3716-C95D-527DD2246153}"/>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A55F4528-F2D9-F677-8700-13FE96AC82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5FD6A55A-C77F-12C6-A7A6-6D0EC19635C6}"/>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B5766306-684A-016B-2719-19AB96FA5E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3ABCFE90-0B64-ACC6-3A7E-C5FC9882EEF9}"/>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71ED16E3-9C90-9447-2C54-2153118C4FC6}"/>
              </a:ext>
            </a:extLst>
          </p:cNvPr>
          <p:cNvSpPr>
            <a:spLocks noGrp="1"/>
          </p:cNvSpPr>
          <p:nvPr>
            <p:ph type="dt" sz="half" idx="10"/>
          </p:nvPr>
        </p:nvSpPr>
        <p:spPr/>
        <p:txBody>
          <a:bodyPr/>
          <a:lstStyle/>
          <a:p>
            <a:fld id="{088EFED4-1A7A-AC47-90DE-3D834971E888}" type="datetime1">
              <a:rPr kumimoji="1" lang="zh-TW" altLang="en-US" smtClean="0"/>
              <a:t>2025/8/6</a:t>
            </a:fld>
            <a:endParaRPr kumimoji="1" lang="zh-TW" altLang="en-US"/>
          </a:p>
        </p:txBody>
      </p:sp>
      <p:sp>
        <p:nvSpPr>
          <p:cNvPr id="8" name="頁尾版面配置區 7">
            <a:extLst>
              <a:ext uri="{FF2B5EF4-FFF2-40B4-BE49-F238E27FC236}">
                <a16:creationId xmlns:a16="http://schemas.microsoft.com/office/drawing/2014/main" id="{7A534305-1E26-9176-ABAE-E27498AFA39D}"/>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AB0A2182-1ED8-0675-BC49-CFD12A4F6195}"/>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914501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6A1C747-C59A-1C9D-059A-BDBE7E702135}"/>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F1425949-8EFB-2527-FC12-AC27BDDF4214}"/>
              </a:ext>
            </a:extLst>
          </p:cNvPr>
          <p:cNvSpPr>
            <a:spLocks noGrp="1"/>
          </p:cNvSpPr>
          <p:nvPr>
            <p:ph type="dt" sz="half" idx="10"/>
          </p:nvPr>
        </p:nvSpPr>
        <p:spPr/>
        <p:txBody>
          <a:bodyPr/>
          <a:lstStyle/>
          <a:p>
            <a:fld id="{88398C06-130E-D94D-B577-B38198C917C3}" type="datetime1">
              <a:rPr kumimoji="1" lang="zh-TW" altLang="en-US" smtClean="0"/>
              <a:t>2025/8/6</a:t>
            </a:fld>
            <a:endParaRPr kumimoji="1" lang="zh-TW" altLang="en-US"/>
          </a:p>
        </p:txBody>
      </p:sp>
      <p:sp>
        <p:nvSpPr>
          <p:cNvPr id="4" name="頁尾版面配置區 3">
            <a:extLst>
              <a:ext uri="{FF2B5EF4-FFF2-40B4-BE49-F238E27FC236}">
                <a16:creationId xmlns:a16="http://schemas.microsoft.com/office/drawing/2014/main" id="{AC773AEA-3E16-D067-9729-4F2FE280C834}"/>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1434373D-1304-C90E-4734-520448E2E9C7}"/>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41389036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FC635B3E-68C0-1E6B-FEF8-A0A184562B07}"/>
              </a:ext>
            </a:extLst>
          </p:cNvPr>
          <p:cNvSpPr>
            <a:spLocks noGrp="1"/>
          </p:cNvSpPr>
          <p:nvPr>
            <p:ph type="dt" sz="half" idx="10"/>
          </p:nvPr>
        </p:nvSpPr>
        <p:spPr/>
        <p:txBody>
          <a:bodyPr/>
          <a:lstStyle/>
          <a:p>
            <a:fld id="{6E7F5C59-F895-F349-9426-3CB219DB5329}" type="datetime1">
              <a:rPr kumimoji="1" lang="zh-TW" altLang="en-US" smtClean="0"/>
              <a:t>2025/8/6</a:t>
            </a:fld>
            <a:endParaRPr kumimoji="1" lang="zh-TW" altLang="en-US"/>
          </a:p>
        </p:txBody>
      </p:sp>
      <p:sp>
        <p:nvSpPr>
          <p:cNvPr id="3" name="頁尾版面配置區 2">
            <a:extLst>
              <a:ext uri="{FF2B5EF4-FFF2-40B4-BE49-F238E27FC236}">
                <a16:creationId xmlns:a16="http://schemas.microsoft.com/office/drawing/2014/main" id="{FE5FE51E-EF25-5781-AD47-56F631373DAD}"/>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7FFAC8A9-5D7D-4FF0-6324-117F640859AC}"/>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181341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FCB722-0ECA-F98C-3C6D-1A62848EC88E}"/>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DF312207-BEC8-501E-C170-3273ACCC8D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1D4E8457-5D48-C07A-6CF2-C9B4B74C68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0600D682-353B-26D6-A9F7-0EAD50053000}"/>
              </a:ext>
            </a:extLst>
          </p:cNvPr>
          <p:cNvSpPr>
            <a:spLocks noGrp="1"/>
          </p:cNvSpPr>
          <p:nvPr>
            <p:ph type="dt" sz="half" idx="10"/>
          </p:nvPr>
        </p:nvSpPr>
        <p:spPr/>
        <p:txBody>
          <a:bodyPr/>
          <a:lstStyle/>
          <a:p>
            <a:fld id="{D1EAA1B3-C1B2-E74F-B6DB-B380C78D930B}" type="datetime1">
              <a:rPr kumimoji="1" lang="zh-TW" altLang="en-US" smtClean="0"/>
              <a:t>2025/8/6</a:t>
            </a:fld>
            <a:endParaRPr kumimoji="1" lang="zh-TW" altLang="en-US"/>
          </a:p>
        </p:txBody>
      </p:sp>
      <p:sp>
        <p:nvSpPr>
          <p:cNvPr id="6" name="頁尾版面配置區 5">
            <a:extLst>
              <a:ext uri="{FF2B5EF4-FFF2-40B4-BE49-F238E27FC236}">
                <a16:creationId xmlns:a16="http://schemas.microsoft.com/office/drawing/2014/main" id="{01E9EDD9-4877-A5C3-3AC1-7CEE4E60A401}"/>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C2E3D377-CBD3-FA4F-2A1D-C8AAD20F9B4F}"/>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2481752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6880754-C8FB-89FC-F1D2-A3D88E654F3C}"/>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BBCB19C0-67C8-198E-3E9C-6BD3579368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581CE011-71A0-FB51-A301-67C5FF1926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18B61E6D-3BF8-C34D-80A3-FA3BB569FF29}"/>
              </a:ext>
            </a:extLst>
          </p:cNvPr>
          <p:cNvSpPr>
            <a:spLocks noGrp="1"/>
          </p:cNvSpPr>
          <p:nvPr>
            <p:ph type="dt" sz="half" idx="10"/>
          </p:nvPr>
        </p:nvSpPr>
        <p:spPr/>
        <p:txBody>
          <a:bodyPr/>
          <a:lstStyle/>
          <a:p>
            <a:fld id="{1480DB3C-6197-F949-BA1F-CEEB93EE9936}" type="datetime1">
              <a:rPr kumimoji="1" lang="zh-TW" altLang="en-US" smtClean="0"/>
              <a:t>2025/8/6</a:t>
            </a:fld>
            <a:endParaRPr kumimoji="1" lang="zh-TW" altLang="en-US"/>
          </a:p>
        </p:txBody>
      </p:sp>
      <p:sp>
        <p:nvSpPr>
          <p:cNvPr id="6" name="頁尾版面配置區 5">
            <a:extLst>
              <a:ext uri="{FF2B5EF4-FFF2-40B4-BE49-F238E27FC236}">
                <a16:creationId xmlns:a16="http://schemas.microsoft.com/office/drawing/2014/main" id="{31DB621C-ACC0-BC1A-89CC-382EC6CC866B}"/>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3A433EE8-7194-8865-D018-9AA522DFD986}"/>
              </a:ext>
            </a:extLst>
          </p:cNvPr>
          <p:cNvSpPr>
            <a:spLocks noGrp="1"/>
          </p:cNvSpPr>
          <p:nvPr>
            <p:ph type="sldNum" sz="quarter" idx="12"/>
          </p:nvPr>
        </p:nvSpPr>
        <p:spPr/>
        <p:txBody>
          <a:body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2551934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1F54D87E-2B12-8777-AEC7-B240421042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1A99B068-76F6-D041-6231-9E3C93D667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F2A3B184-0A1C-A622-FFA2-5297C0D777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385538F-0879-FE48-A7C0-145DF13164CA}" type="datetime1">
              <a:rPr kumimoji="1" lang="zh-TW" altLang="en-US" smtClean="0"/>
              <a:t>2025/8/6</a:t>
            </a:fld>
            <a:endParaRPr kumimoji="1" lang="zh-TW" altLang="en-US"/>
          </a:p>
        </p:txBody>
      </p:sp>
      <p:sp>
        <p:nvSpPr>
          <p:cNvPr id="5" name="頁尾版面配置區 4">
            <a:extLst>
              <a:ext uri="{FF2B5EF4-FFF2-40B4-BE49-F238E27FC236}">
                <a16:creationId xmlns:a16="http://schemas.microsoft.com/office/drawing/2014/main" id="{FF60C1B3-AA81-DFFD-7D46-C6247138A7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AADBED7F-8514-29F7-359E-6512F66EC6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66883B1-9875-FF4C-AEEB-FA9021276C9A}" type="slidenum">
              <a:rPr kumimoji="1" lang="zh-TW" altLang="en-US" smtClean="0"/>
              <a:t>‹#›</a:t>
            </a:fld>
            <a:endParaRPr kumimoji="1" lang="zh-TW" altLang="en-US"/>
          </a:p>
        </p:txBody>
      </p:sp>
    </p:spTree>
    <p:extLst>
      <p:ext uri="{BB962C8B-B14F-4D97-AF65-F5344CB8AC3E}">
        <p14:creationId xmlns:p14="http://schemas.microsoft.com/office/powerpoint/2010/main" val="31697843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2.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旅遊網公布日本30大景點千本鳥居5連霸- 新聞- Rti 中央廣播電臺">
            <a:extLst>
              <a:ext uri="{FF2B5EF4-FFF2-40B4-BE49-F238E27FC236}">
                <a16:creationId xmlns:a16="http://schemas.microsoft.com/office/drawing/2014/main" id="{A3E7660A-80CE-ECE0-113C-670A09CE95E5}"/>
              </a:ext>
            </a:extLst>
          </p:cNvPr>
          <p:cNvPicPr>
            <a:picLocks noChangeAspect="1" noChangeArrowheads="1"/>
          </p:cNvPicPr>
          <p:nvPr/>
        </p:nvPicPr>
        <p:blipFill>
          <a:blip r:embed="rId3">
            <a:alphaModFix amt="85000"/>
            <a:extLst>
              <a:ext uri="{28A0092B-C50C-407E-A947-70E740481C1C}">
                <a14:useLocalDpi xmlns:a14="http://schemas.microsoft.com/office/drawing/2010/main" val="0"/>
              </a:ext>
            </a:extLst>
          </a:blip>
          <a:srcRect/>
          <a:stretch>
            <a:fillRect/>
          </a:stretch>
        </p:blipFill>
        <p:spPr bwMode="auto">
          <a:xfrm>
            <a:off x="1" y="0"/>
            <a:ext cx="122936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A27C807D-0B91-3E23-EB6B-8E046013E998}"/>
              </a:ext>
            </a:extLst>
          </p:cNvPr>
          <p:cNvSpPr/>
          <p:nvPr/>
        </p:nvSpPr>
        <p:spPr>
          <a:xfrm>
            <a:off x="660263" y="970653"/>
            <a:ext cx="11189041" cy="2675340"/>
          </a:xfrm>
          <a:prstGeom prst="rect">
            <a:avLst/>
          </a:prstGeom>
          <a:solidFill>
            <a:srgbClr val="FFFFFF">
              <a:alpha val="7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6" name="文字方塊 5">
            <a:extLst>
              <a:ext uri="{FF2B5EF4-FFF2-40B4-BE49-F238E27FC236}">
                <a16:creationId xmlns:a16="http://schemas.microsoft.com/office/drawing/2014/main" id="{199AC013-5E9A-C7E9-2DB3-08472EB25793}"/>
              </a:ext>
            </a:extLst>
          </p:cNvPr>
          <p:cNvSpPr txBox="1"/>
          <p:nvPr/>
        </p:nvSpPr>
        <p:spPr>
          <a:xfrm>
            <a:off x="909494" y="970653"/>
            <a:ext cx="10690578" cy="2139496"/>
          </a:xfrm>
          <a:prstGeom prst="rect">
            <a:avLst/>
          </a:prstGeom>
          <a:noFill/>
        </p:spPr>
        <p:txBody>
          <a:bodyPr wrap="square" rtlCol="0">
            <a:spAutoFit/>
          </a:bodyPr>
          <a:lstStyle/>
          <a:p>
            <a:pPr>
              <a:lnSpc>
                <a:spcPct val="200000"/>
              </a:lnSpc>
            </a:pPr>
            <a:r>
              <a:rPr lang="en" altLang="zh-TW" sz="3600" b="1" dirty="0">
                <a:latin typeface="Times New Roman" panose="02020603050405020304" pitchFamily="18" charset="0"/>
                <a:ea typeface="Noto Serif TC ExtraBold" panose="02020200000000000000" pitchFamily="18" charset="-128"/>
                <a:cs typeface="Times New Roman" panose="02020603050405020304" pitchFamily="18" charset="0"/>
              </a:rPr>
              <a:t>Japan Shrine &amp; Temple Navigator: </a:t>
            </a:r>
          </a:p>
          <a:p>
            <a:pPr>
              <a:lnSpc>
                <a:spcPct val="200000"/>
              </a:lnSpc>
            </a:pPr>
            <a:r>
              <a:rPr lang="en" altLang="zh-TW" sz="3600" b="1" dirty="0">
                <a:latin typeface="Times New Roman" panose="02020603050405020304" pitchFamily="18" charset="0"/>
                <a:ea typeface="Noto Serif TC ExtraBold" panose="02020200000000000000" pitchFamily="18" charset="-128"/>
                <a:cs typeface="Times New Roman" panose="02020603050405020304" pitchFamily="18" charset="0"/>
              </a:rPr>
              <a:t>Personalized Guidance with GPT &amp; Interactive Maps</a:t>
            </a:r>
            <a:endParaRPr lang="zh-TW" altLang="en-US" sz="36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文字方塊 6">
            <a:extLst>
              <a:ext uri="{FF2B5EF4-FFF2-40B4-BE49-F238E27FC236}">
                <a16:creationId xmlns:a16="http://schemas.microsoft.com/office/drawing/2014/main" id="{8E76A179-2706-4631-12D6-717C10FF7728}"/>
              </a:ext>
            </a:extLst>
          </p:cNvPr>
          <p:cNvSpPr txBox="1"/>
          <p:nvPr/>
        </p:nvSpPr>
        <p:spPr>
          <a:xfrm>
            <a:off x="9967057" y="3138740"/>
            <a:ext cx="1925527" cy="461665"/>
          </a:xfrm>
          <a:prstGeom prst="rect">
            <a:avLst/>
          </a:prstGeom>
          <a:noFill/>
        </p:spPr>
        <p:txBody>
          <a:bodyPr wrap="none" rtlCol="0">
            <a:spAutoFit/>
          </a:bodyPr>
          <a:lstStyle/>
          <a:p>
            <a:r>
              <a:rPr kumimoji="1" lang="en-US" altLang="zh-TW" sz="2400" b="1" dirty="0">
                <a:latin typeface="Noto Serif TC ExtraBold" panose="02020200000000000000" pitchFamily="18" charset="-128"/>
                <a:ea typeface="Noto Serif TC ExtraBold" panose="02020200000000000000" pitchFamily="18" charset="-128"/>
              </a:rPr>
              <a:t>2025/08/08</a:t>
            </a:r>
            <a:endParaRPr kumimoji="1" lang="zh-TW" altLang="en-US" sz="2400" b="1" dirty="0">
              <a:latin typeface="Noto Serif TC ExtraBold" panose="02020200000000000000" pitchFamily="18" charset="-128"/>
              <a:ea typeface="Noto Serif TC ExtraBold" panose="02020200000000000000" pitchFamily="18" charset="-128"/>
            </a:endParaRPr>
          </a:p>
        </p:txBody>
      </p:sp>
      <p:grpSp>
        <p:nvGrpSpPr>
          <p:cNvPr id="10" name="群組 9">
            <a:extLst>
              <a:ext uri="{FF2B5EF4-FFF2-40B4-BE49-F238E27FC236}">
                <a16:creationId xmlns:a16="http://schemas.microsoft.com/office/drawing/2014/main" id="{227F26E1-BD10-071A-A314-A3FF0FDCF348}"/>
              </a:ext>
            </a:extLst>
          </p:cNvPr>
          <p:cNvGrpSpPr/>
          <p:nvPr/>
        </p:nvGrpSpPr>
        <p:grpSpPr>
          <a:xfrm>
            <a:off x="2721623" y="3896281"/>
            <a:ext cx="6748752" cy="1255984"/>
            <a:chOff x="1864671" y="3896281"/>
            <a:chExt cx="6748752" cy="1255984"/>
          </a:xfrm>
        </p:grpSpPr>
        <p:sp>
          <p:nvSpPr>
            <p:cNvPr id="8" name="矩形 7">
              <a:extLst>
                <a:ext uri="{FF2B5EF4-FFF2-40B4-BE49-F238E27FC236}">
                  <a16:creationId xmlns:a16="http://schemas.microsoft.com/office/drawing/2014/main" id="{0A83BF7A-CC2C-58D4-2D32-BAFBB985D53A}"/>
                </a:ext>
              </a:extLst>
            </p:cNvPr>
            <p:cNvSpPr/>
            <p:nvPr/>
          </p:nvSpPr>
          <p:spPr>
            <a:xfrm>
              <a:off x="1864671" y="3896281"/>
              <a:ext cx="6748752" cy="1255984"/>
            </a:xfrm>
            <a:prstGeom prst="rect">
              <a:avLst/>
            </a:prstGeom>
            <a:solidFill>
              <a:srgbClr val="FFFFFF">
                <a:alpha val="7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9" name="文字方塊 8">
              <a:extLst>
                <a:ext uri="{FF2B5EF4-FFF2-40B4-BE49-F238E27FC236}">
                  <a16:creationId xmlns:a16="http://schemas.microsoft.com/office/drawing/2014/main" id="{ED4A68DF-EE96-E4E8-4C20-CF718C597843}"/>
                </a:ext>
              </a:extLst>
            </p:cNvPr>
            <p:cNvSpPr txBox="1"/>
            <p:nvPr/>
          </p:nvSpPr>
          <p:spPr>
            <a:xfrm>
              <a:off x="2002571" y="3952193"/>
              <a:ext cx="5678734" cy="1144159"/>
            </a:xfrm>
            <a:prstGeom prst="rect">
              <a:avLst/>
            </a:prstGeom>
            <a:noFill/>
          </p:spPr>
          <p:txBody>
            <a:bodyPr wrap="none" rtlCol="0">
              <a:spAutoFit/>
            </a:bodyPr>
            <a:lstStyle/>
            <a:p>
              <a:pPr>
                <a:lnSpc>
                  <a:spcPct val="150000"/>
                </a:lnSpc>
              </a:pPr>
              <a:r>
                <a:rPr lang="en-US" altLang="zh-TW" sz="2400" b="1" dirty="0">
                  <a:solidFill>
                    <a:schemeClr val="bg2">
                      <a:lumMod val="25000"/>
                    </a:schemeClr>
                  </a:solidFill>
                  <a:latin typeface="Times New Roman" panose="02020603050405020304" pitchFamily="18" charset="0"/>
                  <a:ea typeface="標楷體" panose="03000509000000000000" pitchFamily="65" charset="-120"/>
                </a:rPr>
                <a:t>Advisor</a:t>
              </a:r>
              <a:r>
                <a:rPr lang="zh-TW" altLang="en-US" sz="2400" b="1" dirty="0">
                  <a:solidFill>
                    <a:schemeClr val="bg2">
                      <a:lumMod val="25000"/>
                    </a:schemeClr>
                  </a:solidFill>
                  <a:latin typeface="Times New Roman" panose="02020603050405020304" pitchFamily="18" charset="0"/>
                  <a:ea typeface="標楷體" panose="03000509000000000000" pitchFamily="65" charset="-120"/>
                </a:rPr>
                <a:t>：</a:t>
              </a:r>
              <a:r>
                <a:rPr lang="en-US" altLang="zh-TW" sz="2400" b="1" i="1" dirty="0">
                  <a:solidFill>
                    <a:schemeClr val="bg2">
                      <a:lumMod val="25000"/>
                    </a:schemeClr>
                  </a:solidFill>
                  <a:latin typeface="Times New Roman" panose="02020603050405020304" pitchFamily="18" charset="0"/>
                  <a:ea typeface="標楷體" panose="03000509000000000000" pitchFamily="65" charset="-120"/>
                </a:rPr>
                <a:t>Yi-Chung Chen</a:t>
              </a:r>
            </a:p>
            <a:p>
              <a:pPr>
                <a:lnSpc>
                  <a:spcPct val="150000"/>
                </a:lnSpc>
              </a:pPr>
              <a:r>
                <a:rPr lang="en-US" altLang="zh-TW" sz="2400" b="1" dirty="0">
                  <a:solidFill>
                    <a:schemeClr val="bg2">
                      <a:lumMod val="25000"/>
                    </a:schemeClr>
                  </a:solidFill>
                  <a:latin typeface="Times New Roman" panose="02020603050405020304" pitchFamily="18" charset="0"/>
                  <a:ea typeface="標楷體" panose="03000509000000000000" pitchFamily="65" charset="-120"/>
                </a:rPr>
                <a:t>Members</a:t>
              </a:r>
              <a:r>
                <a:rPr lang="zh-TW" altLang="en-US" sz="2400" b="1" dirty="0">
                  <a:solidFill>
                    <a:schemeClr val="bg2">
                      <a:lumMod val="25000"/>
                    </a:schemeClr>
                  </a:solidFill>
                  <a:latin typeface="Times New Roman" panose="02020603050405020304" pitchFamily="18" charset="0"/>
                  <a:ea typeface="標楷體" panose="03000509000000000000" pitchFamily="65" charset="-120"/>
                </a:rPr>
                <a:t>：</a:t>
              </a:r>
              <a:r>
                <a:rPr lang="en-US" altLang="zh-TW" sz="2400" b="1" dirty="0">
                  <a:solidFill>
                    <a:schemeClr val="bg2">
                      <a:lumMod val="25000"/>
                    </a:schemeClr>
                  </a:solidFill>
                  <a:latin typeface="Times New Roman" panose="02020603050405020304" pitchFamily="18" charset="0"/>
                  <a:ea typeface="標楷體" panose="03000509000000000000" pitchFamily="65" charset="-120"/>
                </a:rPr>
                <a:t> </a:t>
              </a:r>
              <a:r>
                <a:rPr lang="en-US" altLang="zh-TW" sz="2400" b="1" i="1" dirty="0">
                  <a:solidFill>
                    <a:schemeClr val="bg2">
                      <a:lumMod val="25000"/>
                    </a:schemeClr>
                  </a:solidFill>
                  <a:latin typeface="Times New Roman" panose="02020603050405020304" pitchFamily="18" charset="0"/>
                  <a:ea typeface="標楷體" panose="03000509000000000000" pitchFamily="65" charset="-120"/>
                </a:rPr>
                <a:t>Po-Yuan Chu, Bo-Min Zheng</a:t>
              </a:r>
              <a:endParaRPr kumimoji="1" lang="zh-TW" altLang="en-US" sz="2400" b="1" i="1" dirty="0">
                <a:solidFill>
                  <a:schemeClr val="bg2">
                    <a:lumMod val="25000"/>
                  </a:schemeClr>
                </a:solidFill>
              </a:endParaRPr>
            </a:p>
          </p:txBody>
        </p:sp>
      </p:grpSp>
      <p:sp>
        <p:nvSpPr>
          <p:cNvPr id="2" name="投影片編號版面配置區 1">
            <a:extLst>
              <a:ext uri="{FF2B5EF4-FFF2-40B4-BE49-F238E27FC236}">
                <a16:creationId xmlns:a16="http://schemas.microsoft.com/office/drawing/2014/main" id="{F345D347-6EA7-CE62-12F8-209EFEFE771E}"/>
              </a:ext>
            </a:extLst>
          </p:cNvPr>
          <p:cNvSpPr>
            <a:spLocks noGrp="1"/>
          </p:cNvSpPr>
          <p:nvPr>
            <p:ph type="sldNum" sz="quarter" idx="12"/>
          </p:nvPr>
        </p:nvSpPr>
        <p:spPr/>
        <p:txBody>
          <a:bodyPr/>
          <a:lstStyle/>
          <a:p>
            <a:fld id="{D2089A36-085D-5343-9146-EA9D02667923}" type="slidenum">
              <a:rPr kumimoji="1" lang="zh-TW" altLang="en-US" smtClean="0"/>
              <a:t>0</a:t>
            </a:fld>
            <a:endParaRPr kumimoji="1" lang="zh-TW" altLang="en-US"/>
          </a:p>
        </p:txBody>
      </p:sp>
    </p:spTree>
    <p:extLst>
      <p:ext uri="{BB962C8B-B14F-4D97-AF65-F5344CB8AC3E}">
        <p14:creationId xmlns:p14="http://schemas.microsoft.com/office/powerpoint/2010/main" val="17043354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27F003-F7AB-41F3-3C2A-F6BAEC2B73C3}"/>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261944DD-17C7-F30C-F661-EA24AAC13530}"/>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D73918D3-1EBD-0A4A-56CA-CF47FCBAB73C}"/>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6" name="圖片 5" descr="一張含有 文字, 地圖, 螢幕擷取畫面, 軟體 的圖片&#10;&#10;AI 產生的內容可能不正確。">
            <a:extLst>
              <a:ext uri="{FF2B5EF4-FFF2-40B4-BE49-F238E27FC236}">
                <a16:creationId xmlns:a16="http://schemas.microsoft.com/office/drawing/2014/main" id="{0A84DAD4-1A81-603E-258D-B1E23533E207}"/>
              </a:ext>
            </a:extLst>
          </p:cNvPr>
          <p:cNvPicPr>
            <a:picLocks noChangeAspect="1"/>
          </p:cNvPicPr>
          <p:nvPr/>
        </p:nvPicPr>
        <p:blipFill>
          <a:blip r:embed="rId4"/>
          <a:stretch>
            <a:fillRect/>
          </a:stretch>
        </p:blipFill>
        <p:spPr>
          <a:xfrm>
            <a:off x="5000480" y="2177999"/>
            <a:ext cx="6258628" cy="4680000"/>
          </a:xfrm>
          <a:prstGeom prst="rect">
            <a:avLst/>
          </a:prstGeom>
        </p:spPr>
      </p:pic>
      <p:sp>
        <p:nvSpPr>
          <p:cNvPr id="44" name="文字方塊 43">
            <a:extLst>
              <a:ext uri="{FF2B5EF4-FFF2-40B4-BE49-F238E27FC236}">
                <a16:creationId xmlns:a16="http://schemas.microsoft.com/office/drawing/2014/main" id="{D02518BE-761B-D063-904B-03A5D01055BE}"/>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5" name="矩形 44">
            <a:extLst>
              <a:ext uri="{FF2B5EF4-FFF2-40B4-BE49-F238E27FC236}">
                <a16:creationId xmlns:a16="http://schemas.microsoft.com/office/drawing/2014/main" id="{2FEF718C-F657-444E-6569-DA73F1F16FBD}"/>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6" name="橢圓 45">
            <a:extLst>
              <a:ext uri="{FF2B5EF4-FFF2-40B4-BE49-F238E27FC236}">
                <a16:creationId xmlns:a16="http://schemas.microsoft.com/office/drawing/2014/main" id="{8FEC55B8-D3DF-C546-8094-9B7B6C454103}"/>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47" name="圖片 46">
            <a:extLst>
              <a:ext uri="{FF2B5EF4-FFF2-40B4-BE49-F238E27FC236}">
                <a16:creationId xmlns:a16="http://schemas.microsoft.com/office/drawing/2014/main" id="{C3D2601C-0B10-DCD7-B1E1-F84739277A12}"/>
              </a:ext>
            </a:extLst>
          </p:cNvPr>
          <p:cNvPicPr>
            <a:picLocks noChangeAspect="1"/>
          </p:cNvPicPr>
          <p:nvPr/>
        </p:nvPicPr>
        <p:blipFill>
          <a:blip r:embed="rId5"/>
          <a:stretch>
            <a:fillRect/>
          </a:stretch>
        </p:blipFill>
        <p:spPr>
          <a:xfrm>
            <a:off x="370569" y="244142"/>
            <a:ext cx="520725" cy="520725"/>
          </a:xfrm>
          <a:prstGeom prst="rect">
            <a:avLst/>
          </a:prstGeom>
        </p:spPr>
      </p:pic>
      <p:sp>
        <p:nvSpPr>
          <p:cNvPr id="48" name="圓角矩形 47">
            <a:extLst>
              <a:ext uri="{FF2B5EF4-FFF2-40B4-BE49-F238E27FC236}">
                <a16:creationId xmlns:a16="http://schemas.microsoft.com/office/drawing/2014/main" id="{9CA49C81-FB88-097F-4EC4-5F29540EAE17}"/>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9" name="圓角矩形 48">
            <a:extLst>
              <a:ext uri="{FF2B5EF4-FFF2-40B4-BE49-F238E27FC236}">
                <a16:creationId xmlns:a16="http://schemas.microsoft.com/office/drawing/2014/main" id="{F6A1CEA6-8079-4F24-FCB3-8F864BEAFEDC}"/>
              </a:ext>
            </a:extLst>
          </p:cNvPr>
          <p:cNvSpPr/>
          <p:nvPr/>
        </p:nvSpPr>
        <p:spPr>
          <a:xfrm>
            <a:off x="6057862"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50" name="圓角矩形 49">
            <a:extLst>
              <a:ext uri="{FF2B5EF4-FFF2-40B4-BE49-F238E27FC236}">
                <a16:creationId xmlns:a16="http://schemas.microsoft.com/office/drawing/2014/main" id="{40F71DC9-8026-9B4C-B656-3529C7A4FC70}"/>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1" name="圓角矩形 50">
            <a:extLst>
              <a:ext uri="{FF2B5EF4-FFF2-40B4-BE49-F238E27FC236}">
                <a16:creationId xmlns:a16="http://schemas.microsoft.com/office/drawing/2014/main" id="{DF598F67-6D97-0164-7465-7033405ADDA8}"/>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2" name="圓角矩形 51">
            <a:extLst>
              <a:ext uri="{FF2B5EF4-FFF2-40B4-BE49-F238E27FC236}">
                <a16:creationId xmlns:a16="http://schemas.microsoft.com/office/drawing/2014/main" id="{606EF9D7-98FE-D246-D08D-55D8BB7A0D68}"/>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5" name="圓角矩形 54">
            <a:extLst>
              <a:ext uri="{FF2B5EF4-FFF2-40B4-BE49-F238E27FC236}">
                <a16:creationId xmlns:a16="http://schemas.microsoft.com/office/drawing/2014/main" id="{D2783725-FF63-D451-85AD-7DE0019E580C}"/>
              </a:ext>
            </a:extLst>
          </p:cNvPr>
          <p:cNvSpPr/>
          <p:nvPr/>
        </p:nvSpPr>
        <p:spPr>
          <a:xfrm>
            <a:off x="8058249" y="2224348"/>
            <a:ext cx="3438918" cy="703160"/>
          </a:xfrm>
          <a:prstGeom prst="roundRect">
            <a:avLst>
              <a:gd name="adj" fmla="val 6104"/>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accent2"/>
              </a:solidFill>
            </a:endParaRPr>
          </a:p>
        </p:txBody>
      </p:sp>
      <p:sp>
        <p:nvSpPr>
          <p:cNvPr id="59" name="文字方塊 58">
            <a:extLst>
              <a:ext uri="{FF2B5EF4-FFF2-40B4-BE49-F238E27FC236}">
                <a16:creationId xmlns:a16="http://schemas.microsoft.com/office/drawing/2014/main" id="{DDA35D1F-66C0-BD5E-B694-A5A8C48DCF50}"/>
              </a:ext>
            </a:extLst>
          </p:cNvPr>
          <p:cNvSpPr txBox="1"/>
          <p:nvPr/>
        </p:nvSpPr>
        <p:spPr>
          <a:xfrm>
            <a:off x="7142229" y="1685421"/>
            <a:ext cx="4126919" cy="417422"/>
          </a:xfrm>
          <a:prstGeom prst="rect">
            <a:avLst/>
          </a:prstGeom>
          <a:noFill/>
        </p:spPr>
        <p:txBody>
          <a:bodyPr wrap="square" rtlCol="0">
            <a:spAutoFit/>
          </a:bodyPr>
          <a:lstStyle/>
          <a:p>
            <a:pPr>
              <a:lnSpc>
                <a:spcPct val="150000"/>
              </a:lnSpc>
            </a:pPr>
            <a:r>
              <a:rPr lang="en" altLang="zh-TW" sz="1600" b="1" dirty="0">
                <a:solidFill>
                  <a:srgbClr val="FDA39F"/>
                </a:solidFill>
                <a:latin typeface="Times New Roman" panose="02020603050405020304" pitchFamily="18" charset="0"/>
                <a:cs typeface="Times New Roman" panose="02020603050405020304" pitchFamily="18" charset="0"/>
              </a:rPr>
              <a:t>Filter out the map information for the Shrine</a:t>
            </a:r>
          </a:p>
        </p:txBody>
      </p:sp>
      <p:sp>
        <p:nvSpPr>
          <p:cNvPr id="60" name="圓角矩形 59">
            <a:extLst>
              <a:ext uri="{FF2B5EF4-FFF2-40B4-BE49-F238E27FC236}">
                <a16:creationId xmlns:a16="http://schemas.microsoft.com/office/drawing/2014/main" id="{18B744DA-898C-9C7D-6052-C3E4F13C1864}"/>
              </a:ext>
            </a:extLst>
          </p:cNvPr>
          <p:cNvSpPr/>
          <p:nvPr/>
        </p:nvSpPr>
        <p:spPr>
          <a:xfrm>
            <a:off x="402524" y="2200321"/>
            <a:ext cx="3427405" cy="5400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1" name="文字方塊 60">
            <a:extLst>
              <a:ext uri="{FF2B5EF4-FFF2-40B4-BE49-F238E27FC236}">
                <a16:creationId xmlns:a16="http://schemas.microsoft.com/office/drawing/2014/main" id="{9E7833FA-5C20-8AEF-1D33-74A4C7DDD5B6}"/>
              </a:ext>
            </a:extLst>
          </p:cNvPr>
          <p:cNvSpPr txBox="1"/>
          <p:nvPr/>
        </p:nvSpPr>
        <p:spPr>
          <a:xfrm>
            <a:off x="510498" y="2284811"/>
            <a:ext cx="3133963" cy="369332"/>
          </a:xfrm>
          <a:prstGeom prst="rect">
            <a:avLst/>
          </a:prstGeom>
          <a:noFill/>
        </p:spPr>
        <p:txBody>
          <a:bodyPr wrap="square" rtlCol="0">
            <a:spAutoFit/>
          </a:bodyPr>
          <a:lstStyle/>
          <a:p>
            <a:pPr algn="ctr"/>
            <a:r>
              <a:rPr lang="en" altLang="zh-TW" b="1" dirty="0">
                <a:solidFill>
                  <a:schemeClr val="bg1"/>
                </a:solidFill>
                <a:latin typeface="Times New Roman" panose="02020603050405020304" pitchFamily="18" charset="0"/>
                <a:cs typeface="Times New Roman" panose="02020603050405020304" pitchFamily="18" charset="0"/>
              </a:rPr>
              <a:t>Attraction &amp; Shrine Filters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62" name="文字方塊 61">
            <a:extLst>
              <a:ext uri="{FF2B5EF4-FFF2-40B4-BE49-F238E27FC236}">
                <a16:creationId xmlns:a16="http://schemas.microsoft.com/office/drawing/2014/main" id="{22CEF490-47BF-B650-AA57-96F240D34D66}"/>
              </a:ext>
            </a:extLst>
          </p:cNvPr>
          <p:cNvSpPr txBox="1"/>
          <p:nvPr/>
        </p:nvSpPr>
        <p:spPr>
          <a:xfrm>
            <a:off x="275573" y="2734950"/>
            <a:ext cx="4990438" cy="1156086"/>
          </a:xfrm>
          <a:prstGeom prst="rect">
            <a:avLst/>
          </a:prstGeom>
          <a:noFill/>
        </p:spPr>
        <p:txBody>
          <a:bodyPr wrap="square" rtlCol="0">
            <a:spAutoFit/>
          </a:bodyPr>
          <a:lstStyle/>
          <a:p>
            <a:pPr>
              <a:lnSpc>
                <a:spcPct val="150000"/>
              </a:lnSpc>
            </a:pPr>
            <a:r>
              <a:rPr lang="en" altLang="zh-TW" sz="1600" b="1" dirty="0">
                <a:solidFill>
                  <a:schemeClr val="accent2"/>
                </a:solidFill>
                <a:latin typeface="Times New Roman" panose="02020603050405020304" pitchFamily="18" charset="0"/>
                <a:cs typeface="Times New Roman" panose="02020603050405020304" pitchFamily="18" charset="0"/>
              </a:rPr>
              <a:t>As a continuation of our previous development goals, we have successfully added filters for "Attractions" and "Shrines &amp; Temples" to the Map Mode interface.</a:t>
            </a:r>
            <a:endParaRPr kumimoji="1" lang="en-US" altLang="zh-TW" sz="1600" b="1" dirty="0">
              <a:solidFill>
                <a:schemeClr val="accent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8299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C40959-D0E9-0131-E4B5-339C40C278F9}"/>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6B4A08F9-6CA1-ADA5-7334-49470C766D87}"/>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FCCDB6E4-4BCA-377C-075E-91CE7F89F6F8}"/>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59C3B6F9-54CC-E259-E678-23DFD4FD07FF}"/>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7" name="圖片 6" descr="一張含有 文字, 螢幕擷取畫面, 地圖 的圖片&#10;&#10;AI 產生的內容可能不正確。">
            <a:extLst>
              <a:ext uri="{FF2B5EF4-FFF2-40B4-BE49-F238E27FC236}">
                <a16:creationId xmlns:a16="http://schemas.microsoft.com/office/drawing/2014/main" id="{CEB7BC6F-4750-D1D7-74FB-5C81ABD00BB8}"/>
              </a:ext>
            </a:extLst>
          </p:cNvPr>
          <p:cNvPicPr>
            <a:picLocks noChangeAspect="1"/>
          </p:cNvPicPr>
          <p:nvPr/>
        </p:nvPicPr>
        <p:blipFill>
          <a:blip r:embed="rId4"/>
          <a:stretch>
            <a:fillRect/>
          </a:stretch>
        </p:blipFill>
        <p:spPr>
          <a:xfrm>
            <a:off x="4806374" y="2177999"/>
            <a:ext cx="6304153" cy="4680000"/>
          </a:xfrm>
          <a:prstGeom prst="rect">
            <a:avLst/>
          </a:prstGeom>
        </p:spPr>
      </p:pic>
      <p:sp>
        <p:nvSpPr>
          <p:cNvPr id="23" name="矩形 22">
            <a:extLst>
              <a:ext uri="{FF2B5EF4-FFF2-40B4-BE49-F238E27FC236}">
                <a16:creationId xmlns:a16="http://schemas.microsoft.com/office/drawing/2014/main" id="{7398EC59-7CC1-00FB-D3CB-12FC7E613760}"/>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4" name="橢圓 23">
            <a:extLst>
              <a:ext uri="{FF2B5EF4-FFF2-40B4-BE49-F238E27FC236}">
                <a16:creationId xmlns:a16="http://schemas.microsoft.com/office/drawing/2014/main" id="{2C60FA9F-25C5-82D2-A1E8-E61F813DE29B}"/>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5" name="圖片 24">
            <a:extLst>
              <a:ext uri="{FF2B5EF4-FFF2-40B4-BE49-F238E27FC236}">
                <a16:creationId xmlns:a16="http://schemas.microsoft.com/office/drawing/2014/main" id="{6C0B7551-FA13-028F-E3E4-58E53210E202}"/>
              </a:ext>
            </a:extLst>
          </p:cNvPr>
          <p:cNvPicPr>
            <a:picLocks noChangeAspect="1"/>
          </p:cNvPicPr>
          <p:nvPr/>
        </p:nvPicPr>
        <p:blipFill>
          <a:blip r:embed="rId5"/>
          <a:stretch>
            <a:fillRect/>
          </a:stretch>
        </p:blipFill>
        <p:spPr>
          <a:xfrm>
            <a:off x="370569" y="244142"/>
            <a:ext cx="520725" cy="520725"/>
          </a:xfrm>
          <a:prstGeom prst="rect">
            <a:avLst/>
          </a:prstGeom>
        </p:spPr>
      </p:pic>
      <p:sp>
        <p:nvSpPr>
          <p:cNvPr id="26" name="圓角矩形 25">
            <a:extLst>
              <a:ext uri="{FF2B5EF4-FFF2-40B4-BE49-F238E27FC236}">
                <a16:creationId xmlns:a16="http://schemas.microsoft.com/office/drawing/2014/main" id="{63D6C561-1D0A-69DD-087C-A3B594BC78A0}"/>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7" name="圓角矩形 26">
            <a:extLst>
              <a:ext uri="{FF2B5EF4-FFF2-40B4-BE49-F238E27FC236}">
                <a16:creationId xmlns:a16="http://schemas.microsoft.com/office/drawing/2014/main" id="{2C426430-4231-48B6-0D0A-2EA04F44E219}"/>
              </a:ext>
            </a:extLst>
          </p:cNvPr>
          <p:cNvSpPr/>
          <p:nvPr/>
        </p:nvSpPr>
        <p:spPr>
          <a:xfrm>
            <a:off x="6057862"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28" name="圓角矩形 27">
            <a:extLst>
              <a:ext uri="{FF2B5EF4-FFF2-40B4-BE49-F238E27FC236}">
                <a16:creationId xmlns:a16="http://schemas.microsoft.com/office/drawing/2014/main" id="{C21159F8-C392-869B-5961-9A2FC4B8FF86}"/>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9" name="圓角矩形 28">
            <a:extLst>
              <a:ext uri="{FF2B5EF4-FFF2-40B4-BE49-F238E27FC236}">
                <a16:creationId xmlns:a16="http://schemas.microsoft.com/office/drawing/2014/main" id="{902894E4-BCDD-80A9-E676-3816EF69297F}"/>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0" name="圓角矩形 29">
            <a:extLst>
              <a:ext uri="{FF2B5EF4-FFF2-40B4-BE49-F238E27FC236}">
                <a16:creationId xmlns:a16="http://schemas.microsoft.com/office/drawing/2014/main" id="{8DF6998F-023B-E440-1273-79C831921DAD}"/>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6" name="圓角矩形 35">
            <a:extLst>
              <a:ext uri="{FF2B5EF4-FFF2-40B4-BE49-F238E27FC236}">
                <a16:creationId xmlns:a16="http://schemas.microsoft.com/office/drawing/2014/main" id="{2F0AEF3F-D43F-66CB-01DD-09D5AB411A78}"/>
              </a:ext>
            </a:extLst>
          </p:cNvPr>
          <p:cNvSpPr/>
          <p:nvPr/>
        </p:nvSpPr>
        <p:spPr>
          <a:xfrm>
            <a:off x="8361417" y="2816698"/>
            <a:ext cx="1867102" cy="1442151"/>
          </a:xfrm>
          <a:prstGeom prst="roundRect">
            <a:avLst>
              <a:gd name="adj" fmla="val 8850"/>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7" name="圓角矩形 36">
            <a:extLst>
              <a:ext uri="{FF2B5EF4-FFF2-40B4-BE49-F238E27FC236}">
                <a16:creationId xmlns:a16="http://schemas.microsoft.com/office/drawing/2014/main" id="{78CC8BEF-A823-0EBB-F5AF-653A8593CA9F}"/>
              </a:ext>
            </a:extLst>
          </p:cNvPr>
          <p:cNvSpPr/>
          <p:nvPr/>
        </p:nvSpPr>
        <p:spPr>
          <a:xfrm>
            <a:off x="370569" y="2029180"/>
            <a:ext cx="3979747" cy="540000"/>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8" name="文字方塊 37">
            <a:extLst>
              <a:ext uri="{FF2B5EF4-FFF2-40B4-BE49-F238E27FC236}">
                <a16:creationId xmlns:a16="http://schemas.microsoft.com/office/drawing/2014/main" id="{29AC51C9-4ABB-67B0-72E9-98172AB40D04}"/>
              </a:ext>
            </a:extLst>
          </p:cNvPr>
          <p:cNvSpPr txBox="1"/>
          <p:nvPr/>
        </p:nvSpPr>
        <p:spPr>
          <a:xfrm>
            <a:off x="470088" y="2113670"/>
            <a:ext cx="3880228" cy="369332"/>
          </a:xfrm>
          <a:prstGeom prst="rect">
            <a:avLst/>
          </a:prstGeom>
          <a:noFill/>
        </p:spPr>
        <p:txBody>
          <a:bodyPr wrap="non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Interactive Point-of-Interest Pop-ups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39" name="文字方塊 38">
            <a:extLst>
              <a:ext uri="{FF2B5EF4-FFF2-40B4-BE49-F238E27FC236}">
                <a16:creationId xmlns:a16="http://schemas.microsoft.com/office/drawing/2014/main" id="{C30EFAA8-B836-219E-3C6E-D04187E447FF}"/>
              </a:ext>
            </a:extLst>
          </p:cNvPr>
          <p:cNvSpPr txBox="1"/>
          <p:nvPr/>
        </p:nvSpPr>
        <p:spPr>
          <a:xfrm>
            <a:off x="370570" y="2578220"/>
            <a:ext cx="4435804" cy="1525418"/>
          </a:xfrm>
          <a:prstGeom prst="rect">
            <a:avLst/>
          </a:prstGeom>
          <a:noFill/>
        </p:spPr>
        <p:txBody>
          <a:bodyPr wrap="square">
            <a:spAutoFit/>
          </a:bodyPr>
          <a:lstStyle/>
          <a:p>
            <a:pPr algn="just">
              <a:lnSpc>
                <a:spcPct val="150000"/>
              </a:lnSpc>
            </a:pPr>
            <a:r>
              <a:rPr lang="en" altLang="zh-TW" sz="1600" b="1" dirty="0">
                <a:solidFill>
                  <a:schemeClr val="accent6"/>
                </a:solidFill>
                <a:latin typeface="Times New Roman" panose="02020603050405020304" pitchFamily="18" charset="0"/>
                <a:cs typeface="Times New Roman" panose="02020603050405020304" pitchFamily="18" charset="0"/>
              </a:rPr>
              <a:t>Clicking a location pin on the map instantly displays a summary pop-up and, users can then select "Details" to view more comprehensive information. </a:t>
            </a:r>
            <a:endParaRPr lang="zh-TW" altLang="en-US" sz="1600" b="1" dirty="0">
              <a:solidFill>
                <a:schemeClr val="accent6"/>
              </a:solidFill>
              <a:latin typeface="Times New Roman" panose="02020603050405020304" pitchFamily="18" charset="0"/>
              <a:cs typeface="Times New Roman" panose="02020603050405020304" pitchFamily="18" charset="0"/>
            </a:endParaRPr>
          </a:p>
        </p:txBody>
      </p:sp>
      <p:pic>
        <p:nvPicPr>
          <p:cNvPr id="41" name="圖片 40" descr="一張含有 圖形, 美工圖案, 胭脂紅, 設計 的圖片&#10;&#10;AI 產生的內容可能不正確。">
            <a:extLst>
              <a:ext uri="{FF2B5EF4-FFF2-40B4-BE49-F238E27FC236}">
                <a16:creationId xmlns:a16="http://schemas.microsoft.com/office/drawing/2014/main" id="{7B841707-EAEC-BF4E-2039-69B3C88A537F}"/>
              </a:ext>
            </a:extLst>
          </p:cNvPr>
          <p:cNvPicPr>
            <a:picLocks noChangeAspect="1"/>
          </p:cNvPicPr>
          <p:nvPr/>
        </p:nvPicPr>
        <p:blipFill>
          <a:blip r:embed="rId6"/>
          <a:stretch>
            <a:fillRect/>
          </a:stretch>
        </p:blipFill>
        <p:spPr>
          <a:xfrm>
            <a:off x="8574968" y="4103638"/>
            <a:ext cx="720000" cy="720000"/>
          </a:xfrm>
          <a:prstGeom prst="rect">
            <a:avLst/>
          </a:prstGeom>
        </p:spPr>
      </p:pic>
    </p:spTree>
    <p:extLst>
      <p:ext uri="{BB962C8B-B14F-4D97-AF65-F5344CB8AC3E}">
        <p14:creationId xmlns:p14="http://schemas.microsoft.com/office/powerpoint/2010/main" val="3320065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1858F-EB6E-5AC4-593E-653FB4B76BF6}"/>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1628F48E-FA98-038F-C704-0DB2E32247ED}"/>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83DCC2E7-6C13-0FF7-6B37-32C978C13774}"/>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EF30DE39-4BBD-BA75-81BD-B57EADDA07FC}"/>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7" name="圖片 6" descr="一張含有 文字, 螢幕擷取畫面, 地圖 的圖片&#10;&#10;AI 產生的內容可能不正確。">
            <a:extLst>
              <a:ext uri="{FF2B5EF4-FFF2-40B4-BE49-F238E27FC236}">
                <a16:creationId xmlns:a16="http://schemas.microsoft.com/office/drawing/2014/main" id="{F2E2F57F-D0A3-8A22-DBA7-48CFCE60EE23}"/>
              </a:ext>
            </a:extLst>
          </p:cNvPr>
          <p:cNvPicPr>
            <a:picLocks noChangeAspect="1"/>
          </p:cNvPicPr>
          <p:nvPr/>
        </p:nvPicPr>
        <p:blipFill>
          <a:blip r:embed="rId4"/>
          <a:stretch>
            <a:fillRect/>
          </a:stretch>
        </p:blipFill>
        <p:spPr>
          <a:xfrm>
            <a:off x="4806374" y="2177999"/>
            <a:ext cx="6304153" cy="4680000"/>
          </a:xfrm>
          <a:prstGeom prst="rect">
            <a:avLst/>
          </a:prstGeom>
        </p:spPr>
      </p:pic>
      <p:sp>
        <p:nvSpPr>
          <p:cNvPr id="23" name="矩形 22">
            <a:extLst>
              <a:ext uri="{FF2B5EF4-FFF2-40B4-BE49-F238E27FC236}">
                <a16:creationId xmlns:a16="http://schemas.microsoft.com/office/drawing/2014/main" id="{9D9440CD-4AB1-73A9-8C8E-83A85C43F854}"/>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4" name="橢圓 23">
            <a:extLst>
              <a:ext uri="{FF2B5EF4-FFF2-40B4-BE49-F238E27FC236}">
                <a16:creationId xmlns:a16="http://schemas.microsoft.com/office/drawing/2014/main" id="{44714627-CC55-E9C7-1705-48C6F017B46B}"/>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5" name="圖片 24">
            <a:extLst>
              <a:ext uri="{FF2B5EF4-FFF2-40B4-BE49-F238E27FC236}">
                <a16:creationId xmlns:a16="http://schemas.microsoft.com/office/drawing/2014/main" id="{7FF0A36F-39F8-1930-7C99-87E887FEFAB8}"/>
              </a:ext>
            </a:extLst>
          </p:cNvPr>
          <p:cNvPicPr>
            <a:picLocks noChangeAspect="1"/>
          </p:cNvPicPr>
          <p:nvPr/>
        </p:nvPicPr>
        <p:blipFill>
          <a:blip r:embed="rId5"/>
          <a:stretch>
            <a:fillRect/>
          </a:stretch>
        </p:blipFill>
        <p:spPr>
          <a:xfrm>
            <a:off x="370569" y="244142"/>
            <a:ext cx="520725" cy="520725"/>
          </a:xfrm>
          <a:prstGeom prst="rect">
            <a:avLst/>
          </a:prstGeom>
        </p:spPr>
      </p:pic>
      <p:sp>
        <p:nvSpPr>
          <p:cNvPr id="26" name="圓角矩形 25">
            <a:extLst>
              <a:ext uri="{FF2B5EF4-FFF2-40B4-BE49-F238E27FC236}">
                <a16:creationId xmlns:a16="http://schemas.microsoft.com/office/drawing/2014/main" id="{6C9F358B-AD93-A507-63E5-311F45682731}"/>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7" name="圓角矩形 26">
            <a:extLst>
              <a:ext uri="{FF2B5EF4-FFF2-40B4-BE49-F238E27FC236}">
                <a16:creationId xmlns:a16="http://schemas.microsoft.com/office/drawing/2014/main" id="{4D5EDF9B-57A9-B7C1-ECF8-7C583999E376}"/>
              </a:ext>
            </a:extLst>
          </p:cNvPr>
          <p:cNvSpPr/>
          <p:nvPr/>
        </p:nvSpPr>
        <p:spPr>
          <a:xfrm>
            <a:off x="6057862"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28" name="圓角矩形 27">
            <a:extLst>
              <a:ext uri="{FF2B5EF4-FFF2-40B4-BE49-F238E27FC236}">
                <a16:creationId xmlns:a16="http://schemas.microsoft.com/office/drawing/2014/main" id="{1F4923A2-40C4-DF70-1962-B2B9F7D7ADF8}"/>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9" name="圓角矩形 28">
            <a:extLst>
              <a:ext uri="{FF2B5EF4-FFF2-40B4-BE49-F238E27FC236}">
                <a16:creationId xmlns:a16="http://schemas.microsoft.com/office/drawing/2014/main" id="{46E2D879-5E90-31C1-4642-B58BE639A159}"/>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0" name="圓角矩形 29">
            <a:extLst>
              <a:ext uri="{FF2B5EF4-FFF2-40B4-BE49-F238E27FC236}">
                <a16:creationId xmlns:a16="http://schemas.microsoft.com/office/drawing/2014/main" id="{83A38179-983F-FA14-19D3-24B155A320CC}"/>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6" name="圓角矩形 35">
            <a:extLst>
              <a:ext uri="{FF2B5EF4-FFF2-40B4-BE49-F238E27FC236}">
                <a16:creationId xmlns:a16="http://schemas.microsoft.com/office/drawing/2014/main" id="{F9787430-96F4-D607-8E0C-515E5FFA2029}"/>
              </a:ext>
            </a:extLst>
          </p:cNvPr>
          <p:cNvSpPr/>
          <p:nvPr/>
        </p:nvSpPr>
        <p:spPr>
          <a:xfrm>
            <a:off x="8361417" y="2816698"/>
            <a:ext cx="1867102" cy="1442151"/>
          </a:xfrm>
          <a:prstGeom prst="roundRect">
            <a:avLst>
              <a:gd name="adj" fmla="val 8850"/>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7" name="圓角矩形 36">
            <a:extLst>
              <a:ext uri="{FF2B5EF4-FFF2-40B4-BE49-F238E27FC236}">
                <a16:creationId xmlns:a16="http://schemas.microsoft.com/office/drawing/2014/main" id="{6BC40864-1BD2-A7FB-CD0A-FB8C1A266B55}"/>
              </a:ext>
            </a:extLst>
          </p:cNvPr>
          <p:cNvSpPr/>
          <p:nvPr/>
        </p:nvSpPr>
        <p:spPr>
          <a:xfrm>
            <a:off x="370569" y="2029180"/>
            <a:ext cx="3979747" cy="540000"/>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8" name="文字方塊 37">
            <a:extLst>
              <a:ext uri="{FF2B5EF4-FFF2-40B4-BE49-F238E27FC236}">
                <a16:creationId xmlns:a16="http://schemas.microsoft.com/office/drawing/2014/main" id="{5DE01D7A-6E1D-9FB8-3AC5-7FB17AEDE78F}"/>
              </a:ext>
            </a:extLst>
          </p:cNvPr>
          <p:cNvSpPr txBox="1"/>
          <p:nvPr/>
        </p:nvSpPr>
        <p:spPr>
          <a:xfrm>
            <a:off x="470088" y="2113670"/>
            <a:ext cx="3880228" cy="369332"/>
          </a:xfrm>
          <a:prstGeom prst="rect">
            <a:avLst/>
          </a:prstGeom>
          <a:noFill/>
        </p:spPr>
        <p:txBody>
          <a:bodyPr wrap="non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Interactive Point-of-Interest Pop-ups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39" name="文字方塊 38">
            <a:extLst>
              <a:ext uri="{FF2B5EF4-FFF2-40B4-BE49-F238E27FC236}">
                <a16:creationId xmlns:a16="http://schemas.microsoft.com/office/drawing/2014/main" id="{8A785580-2F27-777D-AA41-FFEAEA763CDD}"/>
              </a:ext>
            </a:extLst>
          </p:cNvPr>
          <p:cNvSpPr txBox="1"/>
          <p:nvPr/>
        </p:nvSpPr>
        <p:spPr>
          <a:xfrm>
            <a:off x="370570" y="2578220"/>
            <a:ext cx="4435804" cy="1525418"/>
          </a:xfrm>
          <a:prstGeom prst="rect">
            <a:avLst/>
          </a:prstGeom>
          <a:noFill/>
        </p:spPr>
        <p:txBody>
          <a:bodyPr wrap="square">
            <a:spAutoFit/>
          </a:bodyPr>
          <a:lstStyle/>
          <a:p>
            <a:pPr algn="just">
              <a:lnSpc>
                <a:spcPct val="150000"/>
              </a:lnSpc>
            </a:pPr>
            <a:r>
              <a:rPr lang="en" altLang="zh-TW" sz="1600" b="1" dirty="0">
                <a:solidFill>
                  <a:schemeClr val="accent6"/>
                </a:solidFill>
                <a:latin typeface="Times New Roman" panose="02020603050405020304" pitchFamily="18" charset="0"/>
                <a:cs typeface="Times New Roman" panose="02020603050405020304" pitchFamily="18" charset="0"/>
              </a:rPr>
              <a:t>Clicking a location pin on the map instantly displays a summary pop-up and, users can then select "Details" to view more comprehensive information. </a:t>
            </a:r>
            <a:endParaRPr lang="zh-TW" altLang="en-US" sz="1600" b="1" dirty="0">
              <a:solidFill>
                <a:schemeClr val="accent6"/>
              </a:solidFill>
              <a:latin typeface="Times New Roman" panose="02020603050405020304" pitchFamily="18" charset="0"/>
              <a:cs typeface="Times New Roman" panose="02020603050405020304" pitchFamily="18" charset="0"/>
            </a:endParaRPr>
          </a:p>
        </p:txBody>
      </p:sp>
      <p:pic>
        <p:nvPicPr>
          <p:cNvPr id="6" name="圖片 5" descr="一張含有 圖形, 美工圖案, 胭脂紅, 設計 的圖片&#10;&#10;AI 產生的內容可能不正確。">
            <a:extLst>
              <a:ext uri="{FF2B5EF4-FFF2-40B4-BE49-F238E27FC236}">
                <a16:creationId xmlns:a16="http://schemas.microsoft.com/office/drawing/2014/main" id="{2B90F0D7-E908-23DF-7758-05C2FE1D7F05}"/>
              </a:ext>
            </a:extLst>
          </p:cNvPr>
          <p:cNvPicPr>
            <a:picLocks noChangeAspect="1"/>
          </p:cNvPicPr>
          <p:nvPr/>
        </p:nvPicPr>
        <p:blipFill>
          <a:blip r:embed="rId6"/>
          <a:stretch>
            <a:fillRect/>
          </a:stretch>
        </p:blipFill>
        <p:spPr>
          <a:xfrm>
            <a:off x="9097807" y="3679271"/>
            <a:ext cx="720000" cy="720000"/>
          </a:xfrm>
          <a:prstGeom prst="rect">
            <a:avLst/>
          </a:prstGeom>
        </p:spPr>
      </p:pic>
    </p:spTree>
    <p:extLst>
      <p:ext uri="{BB962C8B-B14F-4D97-AF65-F5344CB8AC3E}">
        <p14:creationId xmlns:p14="http://schemas.microsoft.com/office/powerpoint/2010/main" val="3245283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07089D-7BEB-C470-487F-C794F097D10D}"/>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544D9315-7D82-623A-E230-4FD40DDD5259}"/>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D99A4622-C640-3236-5004-F0A125CEBDAF}"/>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6" name="圖片 5" descr="一張含有 文字, 地圖, 軟體, 網頁 的圖片&#10;&#10;AI 產生的內容可能不正確。">
            <a:extLst>
              <a:ext uri="{FF2B5EF4-FFF2-40B4-BE49-F238E27FC236}">
                <a16:creationId xmlns:a16="http://schemas.microsoft.com/office/drawing/2014/main" id="{66130BBC-7FE2-F3C7-2B5E-18984B0E8EC4}"/>
              </a:ext>
            </a:extLst>
          </p:cNvPr>
          <p:cNvPicPr>
            <a:picLocks noChangeAspect="1"/>
          </p:cNvPicPr>
          <p:nvPr/>
        </p:nvPicPr>
        <p:blipFill>
          <a:blip r:embed="rId4"/>
          <a:stretch>
            <a:fillRect/>
          </a:stretch>
        </p:blipFill>
        <p:spPr>
          <a:xfrm>
            <a:off x="5023321" y="2177999"/>
            <a:ext cx="6272695" cy="4680000"/>
          </a:xfrm>
          <a:prstGeom prst="rect">
            <a:avLst/>
          </a:prstGeom>
        </p:spPr>
      </p:pic>
      <p:sp>
        <p:nvSpPr>
          <p:cNvPr id="49" name="文字方塊 48">
            <a:extLst>
              <a:ext uri="{FF2B5EF4-FFF2-40B4-BE49-F238E27FC236}">
                <a16:creationId xmlns:a16="http://schemas.microsoft.com/office/drawing/2014/main" id="{96417527-92FD-FEF9-25C1-286C4C9684AE}"/>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0" name="矩形 49">
            <a:extLst>
              <a:ext uri="{FF2B5EF4-FFF2-40B4-BE49-F238E27FC236}">
                <a16:creationId xmlns:a16="http://schemas.microsoft.com/office/drawing/2014/main" id="{229BEC11-E681-F6F3-490D-137B391C96E3}"/>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1" name="橢圓 50">
            <a:extLst>
              <a:ext uri="{FF2B5EF4-FFF2-40B4-BE49-F238E27FC236}">
                <a16:creationId xmlns:a16="http://schemas.microsoft.com/office/drawing/2014/main" id="{16C50FC0-D479-686D-0D06-54B079ECA0DD}"/>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52" name="圖片 51">
            <a:extLst>
              <a:ext uri="{FF2B5EF4-FFF2-40B4-BE49-F238E27FC236}">
                <a16:creationId xmlns:a16="http://schemas.microsoft.com/office/drawing/2014/main" id="{66065AB4-2775-14E4-C657-8955A1B54FD4}"/>
              </a:ext>
            </a:extLst>
          </p:cNvPr>
          <p:cNvPicPr>
            <a:picLocks noChangeAspect="1"/>
          </p:cNvPicPr>
          <p:nvPr/>
        </p:nvPicPr>
        <p:blipFill>
          <a:blip r:embed="rId5"/>
          <a:stretch>
            <a:fillRect/>
          </a:stretch>
        </p:blipFill>
        <p:spPr>
          <a:xfrm>
            <a:off x="370569" y="244142"/>
            <a:ext cx="520725" cy="520725"/>
          </a:xfrm>
          <a:prstGeom prst="rect">
            <a:avLst/>
          </a:prstGeom>
        </p:spPr>
      </p:pic>
      <p:sp>
        <p:nvSpPr>
          <p:cNvPr id="53" name="圓角矩形 52">
            <a:extLst>
              <a:ext uri="{FF2B5EF4-FFF2-40B4-BE49-F238E27FC236}">
                <a16:creationId xmlns:a16="http://schemas.microsoft.com/office/drawing/2014/main" id="{05560A35-0C3D-4300-4457-D3F510D92FA8}"/>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4" name="圓角矩形 53">
            <a:extLst>
              <a:ext uri="{FF2B5EF4-FFF2-40B4-BE49-F238E27FC236}">
                <a16:creationId xmlns:a16="http://schemas.microsoft.com/office/drawing/2014/main" id="{779236C1-6E68-3D7B-D2A1-DED8D492652F}"/>
              </a:ext>
            </a:extLst>
          </p:cNvPr>
          <p:cNvSpPr/>
          <p:nvPr/>
        </p:nvSpPr>
        <p:spPr>
          <a:xfrm>
            <a:off x="6057862"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55" name="圓角矩形 54">
            <a:extLst>
              <a:ext uri="{FF2B5EF4-FFF2-40B4-BE49-F238E27FC236}">
                <a16:creationId xmlns:a16="http://schemas.microsoft.com/office/drawing/2014/main" id="{F54DBDDD-45F9-8C9C-664A-4417917605E2}"/>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6" name="圓角矩形 55">
            <a:extLst>
              <a:ext uri="{FF2B5EF4-FFF2-40B4-BE49-F238E27FC236}">
                <a16:creationId xmlns:a16="http://schemas.microsoft.com/office/drawing/2014/main" id="{B041105E-6BDF-BDB3-1A61-D292B2316FC7}"/>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7" name="圓角矩形 56">
            <a:extLst>
              <a:ext uri="{FF2B5EF4-FFF2-40B4-BE49-F238E27FC236}">
                <a16:creationId xmlns:a16="http://schemas.microsoft.com/office/drawing/2014/main" id="{61089CA7-837F-B0D5-7DF8-AFF528F9BD50}"/>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8" name="圓角矩形 57">
            <a:extLst>
              <a:ext uri="{FF2B5EF4-FFF2-40B4-BE49-F238E27FC236}">
                <a16:creationId xmlns:a16="http://schemas.microsoft.com/office/drawing/2014/main" id="{CEEFF6E8-0D3A-C52E-1937-0CB744A2B210}"/>
              </a:ext>
            </a:extLst>
          </p:cNvPr>
          <p:cNvSpPr/>
          <p:nvPr/>
        </p:nvSpPr>
        <p:spPr>
          <a:xfrm>
            <a:off x="370569" y="2029180"/>
            <a:ext cx="3979747" cy="540000"/>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9" name="文字方塊 58">
            <a:extLst>
              <a:ext uri="{FF2B5EF4-FFF2-40B4-BE49-F238E27FC236}">
                <a16:creationId xmlns:a16="http://schemas.microsoft.com/office/drawing/2014/main" id="{FF0A842E-B815-EE1B-6547-125B8E996BE8}"/>
              </a:ext>
            </a:extLst>
          </p:cNvPr>
          <p:cNvSpPr txBox="1"/>
          <p:nvPr/>
        </p:nvSpPr>
        <p:spPr>
          <a:xfrm>
            <a:off x="470088" y="2113670"/>
            <a:ext cx="3880228" cy="369332"/>
          </a:xfrm>
          <a:prstGeom prst="rect">
            <a:avLst/>
          </a:prstGeom>
          <a:noFill/>
        </p:spPr>
        <p:txBody>
          <a:bodyPr wrap="non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Interactive Point-of-Interest Pop-ups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60" name="文字方塊 59">
            <a:extLst>
              <a:ext uri="{FF2B5EF4-FFF2-40B4-BE49-F238E27FC236}">
                <a16:creationId xmlns:a16="http://schemas.microsoft.com/office/drawing/2014/main" id="{A63307E5-553B-09DB-EF62-08C00C3174B4}"/>
              </a:ext>
            </a:extLst>
          </p:cNvPr>
          <p:cNvSpPr txBox="1"/>
          <p:nvPr/>
        </p:nvSpPr>
        <p:spPr>
          <a:xfrm>
            <a:off x="370569" y="2578220"/>
            <a:ext cx="4394853" cy="1525418"/>
          </a:xfrm>
          <a:prstGeom prst="rect">
            <a:avLst/>
          </a:prstGeom>
          <a:noFill/>
        </p:spPr>
        <p:txBody>
          <a:bodyPr wrap="square">
            <a:spAutoFit/>
          </a:bodyPr>
          <a:lstStyle/>
          <a:p>
            <a:pPr algn="just">
              <a:lnSpc>
                <a:spcPct val="150000"/>
              </a:lnSpc>
            </a:pPr>
            <a:r>
              <a:rPr lang="en" altLang="zh-TW" sz="1600" b="1" dirty="0">
                <a:solidFill>
                  <a:schemeClr val="accent6"/>
                </a:solidFill>
                <a:latin typeface="Times New Roman" panose="02020603050405020304" pitchFamily="18" charset="0"/>
                <a:cs typeface="Times New Roman" panose="02020603050405020304" pitchFamily="18" charset="0"/>
              </a:rPr>
              <a:t>Clicking a location pin on the map instantly displays a summary pop-up and, users can then select "Details" to view more comprehensive information.</a:t>
            </a:r>
            <a:endParaRPr lang="zh-TW" altLang="en-US" sz="1600" b="1" dirty="0">
              <a:solidFill>
                <a:schemeClr val="accent6"/>
              </a:solidFill>
              <a:latin typeface="Times New Roman" panose="02020603050405020304" pitchFamily="18" charset="0"/>
              <a:cs typeface="Times New Roman" panose="02020603050405020304" pitchFamily="18" charset="0"/>
            </a:endParaRPr>
          </a:p>
        </p:txBody>
      </p:sp>
      <p:sp>
        <p:nvSpPr>
          <p:cNvPr id="61" name="圓角矩形 60">
            <a:extLst>
              <a:ext uri="{FF2B5EF4-FFF2-40B4-BE49-F238E27FC236}">
                <a16:creationId xmlns:a16="http://schemas.microsoft.com/office/drawing/2014/main" id="{FCCD425F-5E2B-D793-1FEF-C55E3C44DE17}"/>
              </a:ext>
            </a:extLst>
          </p:cNvPr>
          <p:cNvSpPr/>
          <p:nvPr/>
        </p:nvSpPr>
        <p:spPr>
          <a:xfrm>
            <a:off x="4207398" y="1187069"/>
            <a:ext cx="3854273"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2" name="文字方塊 61">
            <a:extLst>
              <a:ext uri="{FF2B5EF4-FFF2-40B4-BE49-F238E27FC236}">
                <a16:creationId xmlns:a16="http://schemas.microsoft.com/office/drawing/2014/main" id="{A3A0FEC1-2638-CDC9-15A5-BC9FABF6B1BF}"/>
              </a:ext>
            </a:extLst>
          </p:cNvPr>
          <p:cNvSpPr txBox="1"/>
          <p:nvPr/>
        </p:nvSpPr>
        <p:spPr>
          <a:xfrm>
            <a:off x="4290567" y="1262142"/>
            <a:ext cx="3687933" cy="369332"/>
          </a:xfrm>
          <a:prstGeom prst="rect">
            <a:avLst/>
          </a:prstGeom>
          <a:noFill/>
        </p:spPr>
        <p:txBody>
          <a:bodyPr wrap="non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Formatted &amp; Structured Attraction</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63" name="文字方塊 62">
            <a:extLst>
              <a:ext uri="{FF2B5EF4-FFF2-40B4-BE49-F238E27FC236}">
                <a16:creationId xmlns:a16="http://schemas.microsoft.com/office/drawing/2014/main" id="{25A2D630-B53F-4436-1CD7-ED3BB8D053DB}"/>
              </a:ext>
            </a:extLst>
          </p:cNvPr>
          <p:cNvSpPr txBox="1"/>
          <p:nvPr/>
        </p:nvSpPr>
        <p:spPr>
          <a:xfrm>
            <a:off x="8099625" y="1053431"/>
            <a:ext cx="3926827" cy="786754"/>
          </a:xfrm>
          <a:prstGeom prst="rect">
            <a:avLst/>
          </a:prstGeom>
          <a:noFill/>
        </p:spPr>
        <p:txBody>
          <a:bodyPr wrap="square">
            <a:spAutoFit/>
          </a:bodyPr>
          <a:lstStyle/>
          <a:p>
            <a:pPr algn="just">
              <a:lnSpc>
                <a:spcPct val="150000"/>
              </a:lnSpc>
            </a:pPr>
            <a:r>
              <a:rPr lang="en" altLang="zh-TW" sz="1600" b="1" dirty="0">
                <a:solidFill>
                  <a:srgbClr val="FDA39F"/>
                </a:solidFill>
                <a:latin typeface="Times New Roman" panose="02020603050405020304" pitchFamily="18" charset="0"/>
                <a:cs typeface="Times New Roman" panose="02020603050405020304" pitchFamily="18" charset="0"/>
              </a:rPr>
              <a:t>Formatted the detailed information for all attractions into a structured layout.</a:t>
            </a:r>
            <a:endParaRPr lang="zh-TW" altLang="en-US" sz="1600" b="1" dirty="0">
              <a:solidFill>
                <a:srgbClr val="FDA39F"/>
              </a:solidFill>
              <a:latin typeface="Times New Roman" panose="02020603050405020304" pitchFamily="18" charset="0"/>
              <a:cs typeface="Times New Roman" panose="02020603050405020304" pitchFamily="18" charset="0"/>
            </a:endParaRPr>
          </a:p>
        </p:txBody>
      </p:sp>
      <p:sp>
        <p:nvSpPr>
          <p:cNvPr id="64" name="圓角矩形 63">
            <a:extLst>
              <a:ext uri="{FF2B5EF4-FFF2-40B4-BE49-F238E27FC236}">
                <a16:creationId xmlns:a16="http://schemas.microsoft.com/office/drawing/2014/main" id="{0F090949-3B88-36EF-A279-936936A6F719}"/>
              </a:ext>
            </a:extLst>
          </p:cNvPr>
          <p:cNvSpPr/>
          <p:nvPr/>
        </p:nvSpPr>
        <p:spPr>
          <a:xfrm>
            <a:off x="9558139" y="2177999"/>
            <a:ext cx="1853072" cy="4680001"/>
          </a:xfrm>
          <a:prstGeom prst="roundRect">
            <a:avLst>
              <a:gd name="adj" fmla="val 2472"/>
            </a:avLst>
          </a:prstGeom>
          <a:noFill/>
          <a:ln w="28575">
            <a:solidFill>
              <a:srgbClr val="FDA3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1543564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64F81D-51B5-3D1B-9F99-C84DBBA3F592}"/>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5175876A-4981-767B-C471-9A379F2DEC8D}"/>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7DA02951-E8F9-3D90-3AF1-3CF89794CC68}"/>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9" name="文字方塊 48">
            <a:extLst>
              <a:ext uri="{FF2B5EF4-FFF2-40B4-BE49-F238E27FC236}">
                <a16:creationId xmlns:a16="http://schemas.microsoft.com/office/drawing/2014/main" id="{26CD9622-1F4D-3474-1196-696987FC1547}"/>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0" name="矩形 49">
            <a:extLst>
              <a:ext uri="{FF2B5EF4-FFF2-40B4-BE49-F238E27FC236}">
                <a16:creationId xmlns:a16="http://schemas.microsoft.com/office/drawing/2014/main" id="{B1E8614C-ECBE-1000-ED91-B6C4EAD6CC66}"/>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1" name="橢圓 50">
            <a:extLst>
              <a:ext uri="{FF2B5EF4-FFF2-40B4-BE49-F238E27FC236}">
                <a16:creationId xmlns:a16="http://schemas.microsoft.com/office/drawing/2014/main" id="{C17BE276-F5D4-713B-9E7A-02674447FBA7}"/>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52" name="圖片 51">
            <a:extLst>
              <a:ext uri="{FF2B5EF4-FFF2-40B4-BE49-F238E27FC236}">
                <a16:creationId xmlns:a16="http://schemas.microsoft.com/office/drawing/2014/main" id="{56E6FB97-FBB8-0132-D262-EE918F67BD0C}"/>
              </a:ext>
            </a:extLst>
          </p:cNvPr>
          <p:cNvPicPr>
            <a:picLocks noChangeAspect="1"/>
          </p:cNvPicPr>
          <p:nvPr/>
        </p:nvPicPr>
        <p:blipFill>
          <a:blip r:embed="rId4"/>
          <a:stretch>
            <a:fillRect/>
          </a:stretch>
        </p:blipFill>
        <p:spPr>
          <a:xfrm>
            <a:off x="370569" y="244142"/>
            <a:ext cx="520725" cy="520725"/>
          </a:xfrm>
          <a:prstGeom prst="rect">
            <a:avLst/>
          </a:prstGeom>
        </p:spPr>
      </p:pic>
      <p:sp>
        <p:nvSpPr>
          <p:cNvPr id="53" name="圓角矩形 52">
            <a:extLst>
              <a:ext uri="{FF2B5EF4-FFF2-40B4-BE49-F238E27FC236}">
                <a16:creationId xmlns:a16="http://schemas.microsoft.com/office/drawing/2014/main" id="{A4D71569-332B-A255-6219-6725901EB74A}"/>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4" name="圓角矩形 53">
            <a:extLst>
              <a:ext uri="{FF2B5EF4-FFF2-40B4-BE49-F238E27FC236}">
                <a16:creationId xmlns:a16="http://schemas.microsoft.com/office/drawing/2014/main" id="{E9D1BE24-2C74-A32C-3AF4-AB7E8E6D0D78}"/>
              </a:ext>
            </a:extLst>
          </p:cNvPr>
          <p:cNvSpPr/>
          <p:nvPr/>
        </p:nvSpPr>
        <p:spPr>
          <a:xfrm>
            <a:off x="6057862"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55" name="圓角矩形 54">
            <a:extLst>
              <a:ext uri="{FF2B5EF4-FFF2-40B4-BE49-F238E27FC236}">
                <a16:creationId xmlns:a16="http://schemas.microsoft.com/office/drawing/2014/main" id="{73B2EE1D-78A5-D8E3-54EC-634B8FEE3F60}"/>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6" name="圓角矩形 55">
            <a:extLst>
              <a:ext uri="{FF2B5EF4-FFF2-40B4-BE49-F238E27FC236}">
                <a16:creationId xmlns:a16="http://schemas.microsoft.com/office/drawing/2014/main" id="{7DFBEB76-290E-5DAA-F0C3-F8C73E7AAE5C}"/>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7" name="圓角矩形 56">
            <a:extLst>
              <a:ext uri="{FF2B5EF4-FFF2-40B4-BE49-F238E27FC236}">
                <a16:creationId xmlns:a16="http://schemas.microsoft.com/office/drawing/2014/main" id="{101FDE27-FA45-668A-4C86-2BCD76123A61}"/>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58" name="圓角矩形 57">
            <a:extLst>
              <a:ext uri="{FF2B5EF4-FFF2-40B4-BE49-F238E27FC236}">
                <a16:creationId xmlns:a16="http://schemas.microsoft.com/office/drawing/2014/main" id="{F3E03650-A801-3C0E-30F4-F70E5C7778EB}"/>
              </a:ext>
            </a:extLst>
          </p:cNvPr>
          <p:cNvSpPr/>
          <p:nvPr/>
        </p:nvSpPr>
        <p:spPr>
          <a:xfrm>
            <a:off x="370569" y="2029180"/>
            <a:ext cx="3979747" cy="540000"/>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9" name="文字方塊 58">
            <a:extLst>
              <a:ext uri="{FF2B5EF4-FFF2-40B4-BE49-F238E27FC236}">
                <a16:creationId xmlns:a16="http://schemas.microsoft.com/office/drawing/2014/main" id="{CFA46408-9262-41E8-3028-B94E3E35841F}"/>
              </a:ext>
            </a:extLst>
          </p:cNvPr>
          <p:cNvSpPr txBox="1"/>
          <p:nvPr/>
        </p:nvSpPr>
        <p:spPr>
          <a:xfrm>
            <a:off x="470088" y="2113670"/>
            <a:ext cx="3880228" cy="369332"/>
          </a:xfrm>
          <a:prstGeom prst="rect">
            <a:avLst/>
          </a:prstGeom>
          <a:noFill/>
        </p:spPr>
        <p:txBody>
          <a:bodyPr wrap="non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Interactive Point-of-Interest Pop-ups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60" name="文字方塊 59">
            <a:extLst>
              <a:ext uri="{FF2B5EF4-FFF2-40B4-BE49-F238E27FC236}">
                <a16:creationId xmlns:a16="http://schemas.microsoft.com/office/drawing/2014/main" id="{615860A7-9073-4DF5-529B-26C8BCEC317C}"/>
              </a:ext>
            </a:extLst>
          </p:cNvPr>
          <p:cNvSpPr txBox="1"/>
          <p:nvPr/>
        </p:nvSpPr>
        <p:spPr>
          <a:xfrm>
            <a:off x="370569" y="2578220"/>
            <a:ext cx="4394853" cy="1525418"/>
          </a:xfrm>
          <a:prstGeom prst="rect">
            <a:avLst/>
          </a:prstGeom>
          <a:noFill/>
        </p:spPr>
        <p:txBody>
          <a:bodyPr wrap="square">
            <a:spAutoFit/>
          </a:bodyPr>
          <a:lstStyle/>
          <a:p>
            <a:pPr algn="just">
              <a:lnSpc>
                <a:spcPct val="150000"/>
              </a:lnSpc>
            </a:pPr>
            <a:r>
              <a:rPr lang="en" altLang="zh-TW" sz="1600" b="1" dirty="0">
                <a:solidFill>
                  <a:schemeClr val="accent6"/>
                </a:solidFill>
                <a:latin typeface="Times New Roman" panose="02020603050405020304" pitchFamily="18" charset="0"/>
                <a:cs typeface="Times New Roman" panose="02020603050405020304" pitchFamily="18" charset="0"/>
              </a:rPr>
              <a:t>Clicking a location pin on the map instantly displays a summary pop-up and, users can then select "Details" to view more comprehensive information.</a:t>
            </a:r>
            <a:endParaRPr lang="zh-TW" altLang="en-US" sz="1600" b="1" dirty="0">
              <a:solidFill>
                <a:schemeClr val="accent6"/>
              </a:solidFill>
              <a:latin typeface="Times New Roman" panose="02020603050405020304" pitchFamily="18" charset="0"/>
              <a:cs typeface="Times New Roman" panose="02020603050405020304" pitchFamily="18" charset="0"/>
            </a:endParaRPr>
          </a:p>
        </p:txBody>
      </p:sp>
      <p:grpSp>
        <p:nvGrpSpPr>
          <p:cNvPr id="3" name="群組 2">
            <a:extLst>
              <a:ext uri="{FF2B5EF4-FFF2-40B4-BE49-F238E27FC236}">
                <a16:creationId xmlns:a16="http://schemas.microsoft.com/office/drawing/2014/main" id="{9E39C9A2-3179-4E90-6725-B5A675E1EAE8}"/>
              </a:ext>
            </a:extLst>
          </p:cNvPr>
          <p:cNvGrpSpPr/>
          <p:nvPr/>
        </p:nvGrpSpPr>
        <p:grpSpPr>
          <a:xfrm>
            <a:off x="370569" y="5034234"/>
            <a:ext cx="3463956" cy="731665"/>
            <a:chOff x="394030" y="3773952"/>
            <a:chExt cx="2297264" cy="731665"/>
          </a:xfrm>
        </p:grpSpPr>
        <p:sp>
          <p:nvSpPr>
            <p:cNvPr id="4" name="圓角矩形 3">
              <a:extLst>
                <a:ext uri="{FF2B5EF4-FFF2-40B4-BE49-F238E27FC236}">
                  <a16:creationId xmlns:a16="http://schemas.microsoft.com/office/drawing/2014/main" id="{8517C565-3DFD-EA33-16F0-B98050C3C937}"/>
                </a:ext>
              </a:extLst>
            </p:cNvPr>
            <p:cNvSpPr/>
            <p:nvPr/>
          </p:nvSpPr>
          <p:spPr>
            <a:xfrm>
              <a:off x="394030" y="3773952"/>
              <a:ext cx="2297264" cy="540000"/>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B79A5F1F-5CAC-BD05-9D0F-814F05EC7F42}"/>
                </a:ext>
              </a:extLst>
            </p:cNvPr>
            <p:cNvSpPr txBox="1"/>
            <p:nvPr/>
          </p:nvSpPr>
          <p:spPr>
            <a:xfrm>
              <a:off x="395275" y="3859286"/>
              <a:ext cx="2296019" cy="646331"/>
            </a:xfrm>
            <a:prstGeom prst="rect">
              <a:avLst/>
            </a:prstGeom>
            <a:noFill/>
          </p:spPr>
          <p:txBody>
            <a:bodyPr wrap="square" rtlCol="0">
              <a:spAutoFit/>
            </a:bodyP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QR Code for Traveler Reviews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grpSp>
      <p:sp>
        <p:nvSpPr>
          <p:cNvPr id="7" name="文字方塊 6">
            <a:extLst>
              <a:ext uri="{FF2B5EF4-FFF2-40B4-BE49-F238E27FC236}">
                <a16:creationId xmlns:a16="http://schemas.microsoft.com/office/drawing/2014/main" id="{C54FB133-931E-EC43-DB1B-BA09BCFB0F87}"/>
              </a:ext>
            </a:extLst>
          </p:cNvPr>
          <p:cNvSpPr txBox="1"/>
          <p:nvPr/>
        </p:nvSpPr>
        <p:spPr>
          <a:xfrm>
            <a:off x="370569" y="5612166"/>
            <a:ext cx="4394853" cy="786754"/>
          </a:xfrm>
          <a:prstGeom prst="rect">
            <a:avLst/>
          </a:prstGeom>
          <a:noFill/>
        </p:spPr>
        <p:txBody>
          <a:bodyPr wrap="square">
            <a:spAutoFit/>
          </a:bodyPr>
          <a:lstStyle/>
          <a:p>
            <a:pPr>
              <a:lnSpc>
                <a:spcPct val="150000"/>
              </a:lnSpc>
            </a:pPr>
            <a:r>
              <a:rPr lang="en" altLang="zh-TW" sz="1600" b="1" dirty="0">
                <a:solidFill>
                  <a:schemeClr val="accent5"/>
                </a:solidFill>
                <a:latin typeface="Times New Roman" panose="02020603050405020304" pitchFamily="18" charset="0"/>
                <a:cs typeface="Times New Roman" panose="02020603050405020304" pitchFamily="18" charset="0"/>
              </a:rPr>
              <a:t>By scanning it, users can directly access more traveler reviews and comments for the location. </a:t>
            </a:r>
          </a:p>
        </p:txBody>
      </p:sp>
      <p:sp>
        <p:nvSpPr>
          <p:cNvPr id="12" name="圓角矩形 11">
            <a:extLst>
              <a:ext uri="{FF2B5EF4-FFF2-40B4-BE49-F238E27FC236}">
                <a16:creationId xmlns:a16="http://schemas.microsoft.com/office/drawing/2014/main" id="{6B6666F7-476C-339F-45F1-F445B39194D8}"/>
              </a:ext>
            </a:extLst>
          </p:cNvPr>
          <p:cNvSpPr/>
          <p:nvPr/>
        </p:nvSpPr>
        <p:spPr>
          <a:xfrm>
            <a:off x="4207398" y="1187069"/>
            <a:ext cx="3854273" cy="540000"/>
          </a:xfrm>
          <a:prstGeom prst="round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0411A473-0A32-AF80-E879-64BECB570AB0}"/>
              </a:ext>
            </a:extLst>
          </p:cNvPr>
          <p:cNvSpPr txBox="1"/>
          <p:nvPr/>
        </p:nvSpPr>
        <p:spPr>
          <a:xfrm>
            <a:off x="4290567" y="1262142"/>
            <a:ext cx="3687933" cy="369332"/>
          </a:xfrm>
          <a:prstGeom prst="rect">
            <a:avLst/>
          </a:prstGeom>
          <a:noFill/>
        </p:spPr>
        <p:txBody>
          <a:bodyPr wrap="non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Formatted &amp; Structured Attraction</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14" name="文字方塊 13">
            <a:extLst>
              <a:ext uri="{FF2B5EF4-FFF2-40B4-BE49-F238E27FC236}">
                <a16:creationId xmlns:a16="http://schemas.microsoft.com/office/drawing/2014/main" id="{8A453E79-B85F-A341-6766-35169407C724}"/>
              </a:ext>
            </a:extLst>
          </p:cNvPr>
          <p:cNvSpPr txBox="1"/>
          <p:nvPr/>
        </p:nvSpPr>
        <p:spPr>
          <a:xfrm>
            <a:off x="8099625" y="1053431"/>
            <a:ext cx="3926827" cy="786754"/>
          </a:xfrm>
          <a:prstGeom prst="rect">
            <a:avLst/>
          </a:prstGeom>
          <a:noFill/>
        </p:spPr>
        <p:txBody>
          <a:bodyPr wrap="square">
            <a:spAutoFit/>
          </a:bodyPr>
          <a:lstStyle/>
          <a:p>
            <a:pPr algn="just">
              <a:lnSpc>
                <a:spcPct val="150000"/>
              </a:lnSpc>
            </a:pPr>
            <a:r>
              <a:rPr lang="en" altLang="zh-TW" sz="1600" b="1" dirty="0">
                <a:solidFill>
                  <a:srgbClr val="FDA39F"/>
                </a:solidFill>
                <a:latin typeface="Times New Roman" panose="02020603050405020304" pitchFamily="18" charset="0"/>
                <a:cs typeface="Times New Roman" panose="02020603050405020304" pitchFamily="18" charset="0"/>
              </a:rPr>
              <a:t>Formatted the detailed information for all attractions into a structured layout.</a:t>
            </a:r>
            <a:endParaRPr lang="zh-TW" altLang="en-US" sz="1600" b="1" dirty="0">
              <a:solidFill>
                <a:srgbClr val="FDA39F"/>
              </a:solidFill>
              <a:latin typeface="Times New Roman" panose="02020603050405020304" pitchFamily="18" charset="0"/>
              <a:cs typeface="Times New Roman" panose="02020603050405020304" pitchFamily="18" charset="0"/>
            </a:endParaRPr>
          </a:p>
        </p:txBody>
      </p:sp>
      <p:pic>
        <p:nvPicPr>
          <p:cNvPr id="15" name="圖片 14" descr="一張含有 文字, 地圖, 軟體, 網頁 的圖片&#10;&#10;AI 產生的內容可能不正確。">
            <a:extLst>
              <a:ext uri="{FF2B5EF4-FFF2-40B4-BE49-F238E27FC236}">
                <a16:creationId xmlns:a16="http://schemas.microsoft.com/office/drawing/2014/main" id="{E40F4076-1A0C-750F-0A11-9AFAEA0B3BBA}"/>
              </a:ext>
            </a:extLst>
          </p:cNvPr>
          <p:cNvPicPr>
            <a:picLocks noChangeAspect="1"/>
          </p:cNvPicPr>
          <p:nvPr/>
        </p:nvPicPr>
        <p:blipFill>
          <a:blip r:embed="rId5"/>
          <a:stretch>
            <a:fillRect/>
          </a:stretch>
        </p:blipFill>
        <p:spPr>
          <a:xfrm>
            <a:off x="5023321" y="2177999"/>
            <a:ext cx="6272695" cy="4680000"/>
          </a:xfrm>
          <a:prstGeom prst="rect">
            <a:avLst/>
          </a:prstGeom>
        </p:spPr>
      </p:pic>
      <p:sp>
        <p:nvSpPr>
          <p:cNvPr id="2" name="圓角矩形 1">
            <a:extLst>
              <a:ext uri="{FF2B5EF4-FFF2-40B4-BE49-F238E27FC236}">
                <a16:creationId xmlns:a16="http://schemas.microsoft.com/office/drawing/2014/main" id="{9CA65F75-C430-E63B-2116-84DBDB5654E9}"/>
              </a:ext>
            </a:extLst>
          </p:cNvPr>
          <p:cNvSpPr/>
          <p:nvPr/>
        </p:nvSpPr>
        <p:spPr>
          <a:xfrm>
            <a:off x="9558609" y="5298014"/>
            <a:ext cx="1707532" cy="1558138"/>
          </a:xfrm>
          <a:prstGeom prst="roundRect">
            <a:avLst>
              <a:gd name="adj" fmla="val 5242"/>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16938723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24E370-5CB0-C75F-12BD-B5D744A9AFFF}"/>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C8C94D03-82A7-FB90-F400-D79CDFA1622C}"/>
              </a:ext>
            </a:extLst>
          </p:cNvPr>
          <p:cNvPicPr>
            <a:picLocks noChangeAspect="1"/>
          </p:cNvPicPr>
          <p:nvPr/>
        </p:nvPicPr>
        <p:blipFill>
          <a:blip r:embed="rId3">
            <a:alphaModFix amt="20000"/>
          </a:blip>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B357DF6D-74F0-F655-AF7E-E007A1735B79}"/>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964AE1CC-449B-B532-3965-D1BA956C5DC2}"/>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6" name="圖片 5" descr="一張含有 文字, 地圖, 軟體, 網頁 的圖片&#10;&#10;AI 產生的內容可能不正確。">
            <a:extLst>
              <a:ext uri="{FF2B5EF4-FFF2-40B4-BE49-F238E27FC236}">
                <a16:creationId xmlns:a16="http://schemas.microsoft.com/office/drawing/2014/main" id="{861DDBE0-C6D7-D64E-9269-B74F8015F4F7}"/>
              </a:ext>
            </a:extLst>
          </p:cNvPr>
          <p:cNvPicPr>
            <a:picLocks noChangeAspect="1"/>
          </p:cNvPicPr>
          <p:nvPr/>
        </p:nvPicPr>
        <p:blipFill>
          <a:blip r:embed="rId4">
            <a:alphaModFix amt="5000"/>
          </a:blip>
          <a:stretch>
            <a:fillRect/>
          </a:stretch>
        </p:blipFill>
        <p:spPr>
          <a:xfrm>
            <a:off x="4993446" y="2177999"/>
            <a:ext cx="6272695" cy="4680000"/>
          </a:xfrm>
          <a:prstGeom prst="rect">
            <a:avLst/>
          </a:prstGeom>
        </p:spPr>
      </p:pic>
      <p:sp>
        <p:nvSpPr>
          <p:cNvPr id="2" name="矩形 1">
            <a:extLst>
              <a:ext uri="{FF2B5EF4-FFF2-40B4-BE49-F238E27FC236}">
                <a16:creationId xmlns:a16="http://schemas.microsoft.com/office/drawing/2014/main" id="{C8E8A3C1-FD88-9049-8E11-C16DDF7D644F}"/>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 name="橢圓 3">
            <a:extLst>
              <a:ext uri="{FF2B5EF4-FFF2-40B4-BE49-F238E27FC236}">
                <a16:creationId xmlns:a16="http://schemas.microsoft.com/office/drawing/2014/main" id="{148F6154-98F2-4777-8097-EFBF30E432AC}"/>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5" name="圖片 4">
            <a:extLst>
              <a:ext uri="{FF2B5EF4-FFF2-40B4-BE49-F238E27FC236}">
                <a16:creationId xmlns:a16="http://schemas.microsoft.com/office/drawing/2014/main" id="{BA62D341-47CF-AADC-377A-AD455D118C12}"/>
              </a:ext>
            </a:extLst>
          </p:cNvPr>
          <p:cNvPicPr>
            <a:picLocks noChangeAspect="1"/>
          </p:cNvPicPr>
          <p:nvPr/>
        </p:nvPicPr>
        <p:blipFill>
          <a:blip r:embed="rId5"/>
          <a:stretch>
            <a:fillRect/>
          </a:stretch>
        </p:blipFill>
        <p:spPr>
          <a:xfrm>
            <a:off x="370569" y="244142"/>
            <a:ext cx="520725" cy="520725"/>
          </a:xfrm>
          <a:prstGeom prst="rect">
            <a:avLst/>
          </a:prstGeom>
        </p:spPr>
      </p:pic>
      <p:sp>
        <p:nvSpPr>
          <p:cNvPr id="7" name="圓角矩形 6">
            <a:extLst>
              <a:ext uri="{FF2B5EF4-FFF2-40B4-BE49-F238E27FC236}">
                <a16:creationId xmlns:a16="http://schemas.microsoft.com/office/drawing/2014/main" id="{33BAACDC-F94C-460C-5484-A681F38A62FB}"/>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5" name="圓角矩形 14">
            <a:extLst>
              <a:ext uri="{FF2B5EF4-FFF2-40B4-BE49-F238E27FC236}">
                <a16:creationId xmlns:a16="http://schemas.microsoft.com/office/drawing/2014/main" id="{7A8F063F-C028-C8E8-F1F8-59553A045C89}"/>
              </a:ext>
            </a:extLst>
          </p:cNvPr>
          <p:cNvSpPr/>
          <p:nvPr/>
        </p:nvSpPr>
        <p:spPr>
          <a:xfrm>
            <a:off x="6057862"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16" name="圓角矩形 15">
            <a:extLst>
              <a:ext uri="{FF2B5EF4-FFF2-40B4-BE49-F238E27FC236}">
                <a16:creationId xmlns:a16="http://schemas.microsoft.com/office/drawing/2014/main" id="{777E6515-5B9A-F1C1-CC45-CD078F82B584}"/>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7" name="圓角矩形 16">
            <a:extLst>
              <a:ext uri="{FF2B5EF4-FFF2-40B4-BE49-F238E27FC236}">
                <a16:creationId xmlns:a16="http://schemas.microsoft.com/office/drawing/2014/main" id="{6305CDE9-77DB-5573-FEEA-3D7996C1E3E0}"/>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8" name="圓角矩形 17">
            <a:extLst>
              <a:ext uri="{FF2B5EF4-FFF2-40B4-BE49-F238E27FC236}">
                <a16:creationId xmlns:a16="http://schemas.microsoft.com/office/drawing/2014/main" id="{3E6E743A-DB2A-1D9B-8631-C69B69A55A28}"/>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2" name="圖片 21" descr="一張含有 文字, 螢幕擷取畫面, 信, 文件 的圖片&#10;&#10;AI 產生的內容可能不正確。">
            <a:extLst>
              <a:ext uri="{FF2B5EF4-FFF2-40B4-BE49-F238E27FC236}">
                <a16:creationId xmlns:a16="http://schemas.microsoft.com/office/drawing/2014/main" id="{5DA600D7-2DE2-2A64-73FD-0533EFE9B5F5}"/>
              </a:ext>
            </a:extLst>
          </p:cNvPr>
          <p:cNvPicPr>
            <a:picLocks noChangeAspect="1"/>
          </p:cNvPicPr>
          <p:nvPr/>
        </p:nvPicPr>
        <p:blipFill>
          <a:blip r:embed="rId6"/>
          <a:srcRect l="3898" r="5603"/>
          <a:stretch>
            <a:fillRect/>
          </a:stretch>
        </p:blipFill>
        <p:spPr>
          <a:xfrm>
            <a:off x="2845250" y="1850686"/>
            <a:ext cx="2256290" cy="4743414"/>
          </a:xfrm>
          <a:prstGeom prst="rect">
            <a:avLst/>
          </a:prstGeom>
          <a:ln>
            <a:noFill/>
          </a:ln>
          <a:effectLst>
            <a:outerShdw blurRad="292100" dist="139700" dir="2700000" algn="tl" rotWithShape="0">
              <a:srgbClr val="333333">
                <a:alpha val="65000"/>
              </a:srgbClr>
            </a:outerShdw>
          </a:effectLst>
        </p:spPr>
      </p:pic>
      <p:pic>
        <p:nvPicPr>
          <p:cNvPr id="24" name="圖片 23" descr="一張含有 文字, 螢幕擷取畫面 的圖片&#10;&#10;AI 產生的內容可能不正確。">
            <a:extLst>
              <a:ext uri="{FF2B5EF4-FFF2-40B4-BE49-F238E27FC236}">
                <a16:creationId xmlns:a16="http://schemas.microsoft.com/office/drawing/2014/main" id="{38DFB3F1-7AB4-FBC8-642D-5B753613D867}"/>
              </a:ext>
            </a:extLst>
          </p:cNvPr>
          <p:cNvPicPr>
            <a:picLocks noChangeAspect="1"/>
          </p:cNvPicPr>
          <p:nvPr/>
        </p:nvPicPr>
        <p:blipFill>
          <a:blip r:embed="rId7"/>
          <a:srcRect l="6586" r="5921"/>
          <a:stretch>
            <a:fillRect/>
          </a:stretch>
        </p:blipFill>
        <p:spPr>
          <a:xfrm>
            <a:off x="370569" y="1850686"/>
            <a:ext cx="2244880" cy="4743414"/>
          </a:xfrm>
          <a:prstGeom prst="rect">
            <a:avLst/>
          </a:prstGeom>
          <a:ln>
            <a:noFill/>
          </a:ln>
          <a:effectLst>
            <a:outerShdw blurRad="292100" dist="139700" dir="2700000" algn="tl" rotWithShape="0">
              <a:srgbClr val="333333">
                <a:alpha val="65000"/>
              </a:srgbClr>
            </a:outerShdw>
          </a:effectLst>
        </p:spPr>
      </p:pic>
      <p:sp>
        <p:nvSpPr>
          <p:cNvPr id="25" name="圓角矩形 24">
            <a:extLst>
              <a:ext uri="{FF2B5EF4-FFF2-40B4-BE49-F238E27FC236}">
                <a16:creationId xmlns:a16="http://schemas.microsoft.com/office/drawing/2014/main" id="{D28B94FE-0976-028E-AE1B-2754A6DE3E48}"/>
              </a:ext>
            </a:extLst>
          </p:cNvPr>
          <p:cNvSpPr/>
          <p:nvPr/>
        </p:nvSpPr>
        <p:spPr>
          <a:xfrm>
            <a:off x="165819" y="1693507"/>
            <a:ext cx="5319124" cy="5126913"/>
          </a:xfrm>
          <a:prstGeom prst="roundRect">
            <a:avLst>
              <a:gd name="adj" fmla="val 5798"/>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accent2"/>
              </a:solidFill>
            </a:endParaRPr>
          </a:p>
        </p:txBody>
      </p:sp>
      <p:sp>
        <p:nvSpPr>
          <p:cNvPr id="28" name="圓角矩形 27">
            <a:extLst>
              <a:ext uri="{FF2B5EF4-FFF2-40B4-BE49-F238E27FC236}">
                <a16:creationId xmlns:a16="http://schemas.microsoft.com/office/drawing/2014/main" id="{88A816B4-4AB7-7A9A-726C-598DEC925C05}"/>
              </a:ext>
            </a:extLst>
          </p:cNvPr>
          <p:cNvSpPr/>
          <p:nvPr/>
        </p:nvSpPr>
        <p:spPr>
          <a:xfrm>
            <a:off x="5821972" y="2387507"/>
            <a:ext cx="4282133" cy="5400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9" name="文字方塊 28">
            <a:extLst>
              <a:ext uri="{FF2B5EF4-FFF2-40B4-BE49-F238E27FC236}">
                <a16:creationId xmlns:a16="http://schemas.microsoft.com/office/drawing/2014/main" id="{0CE48D1E-B041-7687-1951-A7DF15AAD050}"/>
              </a:ext>
            </a:extLst>
          </p:cNvPr>
          <p:cNvSpPr txBox="1"/>
          <p:nvPr/>
        </p:nvSpPr>
        <p:spPr>
          <a:xfrm>
            <a:off x="5929946" y="2471997"/>
            <a:ext cx="3915512" cy="369332"/>
          </a:xfrm>
          <a:prstGeom prst="rect">
            <a:avLst/>
          </a:prstGeom>
          <a:noFill/>
        </p:spPr>
        <p:txBody>
          <a:bodyPr wrap="square" rtlCol="0">
            <a:spAutoFit/>
          </a:bodyPr>
          <a:lstStyle/>
          <a:p>
            <a:pPr algn="ctr"/>
            <a:r>
              <a:rPr lang="en" altLang="zh-TW" b="1" dirty="0">
                <a:solidFill>
                  <a:schemeClr val="bg1"/>
                </a:solidFill>
                <a:latin typeface="Times New Roman" panose="02020603050405020304" pitchFamily="18" charset="0"/>
                <a:cs typeface="Times New Roman" panose="02020603050405020304" pitchFamily="18" charset="0"/>
              </a:rPr>
              <a:t>Integrated Attraction Overview Page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30" name="文字方塊 29">
            <a:extLst>
              <a:ext uri="{FF2B5EF4-FFF2-40B4-BE49-F238E27FC236}">
                <a16:creationId xmlns:a16="http://schemas.microsoft.com/office/drawing/2014/main" id="{5B3480BD-600D-5D0E-4DB5-1B761AF2044B}"/>
              </a:ext>
            </a:extLst>
          </p:cNvPr>
          <p:cNvSpPr txBox="1"/>
          <p:nvPr/>
        </p:nvSpPr>
        <p:spPr>
          <a:xfrm>
            <a:off x="5821972" y="3149273"/>
            <a:ext cx="5923182" cy="1704569"/>
          </a:xfrm>
          <a:prstGeom prst="rect">
            <a:avLst/>
          </a:prstGeom>
          <a:noFill/>
        </p:spPr>
        <p:txBody>
          <a:bodyPr wrap="square" rtlCol="0">
            <a:spAutoFit/>
          </a:bodyPr>
          <a:lstStyle/>
          <a:p>
            <a:pPr>
              <a:lnSpc>
                <a:spcPct val="150000"/>
              </a:lnSpc>
            </a:pPr>
            <a:r>
              <a:rPr kumimoji="1" lang="en" altLang="zh-TW" b="1" dirty="0">
                <a:solidFill>
                  <a:srgbClr val="E97A31"/>
                </a:solidFill>
                <a:latin typeface="Times New Roman" panose="02020603050405020304" pitchFamily="18" charset="0"/>
                <a:cs typeface="Times New Roman" panose="02020603050405020304" pitchFamily="18" charset="0"/>
              </a:rPr>
              <a:t>By leveraging the Google Maps API, we aggregate detailed information, multiple photos, and traveler comments into a single, comprehensive page to provide users with a complete overview of the location.</a:t>
            </a:r>
            <a:endParaRPr kumimoji="1" lang="en-US" altLang="zh-TW" b="1" dirty="0">
              <a:solidFill>
                <a:srgbClr val="E97A3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6729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投影片編號版面配置區 11">
            <a:extLst>
              <a:ext uri="{FF2B5EF4-FFF2-40B4-BE49-F238E27FC236}">
                <a16:creationId xmlns:a16="http://schemas.microsoft.com/office/drawing/2014/main" id="{63D3BD82-6D82-711D-0297-3F7064082B02}"/>
              </a:ext>
            </a:extLst>
          </p:cNvPr>
          <p:cNvSpPr>
            <a:spLocks noGrp="1"/>
          </p:cNvSpPr>
          <p:nvPr>
            <p:ph type="sldNum" sz="quarter" idx="12"/>
          </p:nvPr>
        </p:nvSpPr>
        <p:spPr/>
        <p:txBody>
          <a:bodyPr/>
          <a:lstStyle/>
          <a:p>
            <a:fld id="{F66883B1-9875-FF4C-AEEB-FA9021276C9A}" type="slidenum">
              <a:rPr kumimoji="1" lang="zh-TW" altLang="en-US" smtClean="0"/>
              <a:t>15</a:t>
            </a:fld>
            <a:endParaRPr kumimoji="1" lang="zh-TW" altLang="en-US"/>
          </a:p>
        </p:txBody>
      </p:sp>
      <p:sp>
        <p:nvSpPr>
          <p:cNvPr id="19" name="矩形 18">
            <a:extLst>
              <a:ext uri="{FF2B5EF4-FFF2-40B4-BE49-F238E27FC236}">
                <a16:creationId xmlns:a16="http://schemas.microsoft.com/office/drawing/2014/main" id="{B58C3AB3-9893-E923-5147-19B52DCC8C46}"/>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0" name="橢圓 19">
            <a:extLst>
              <a:ext uri="{FF2B5EF4-FFF2-40B4-BE49-F238E27FC236}">
                <a16:creationId xmlns:a16="http://schemas.microsoft.com/office/drawing/2014/main" id="{F53F17FB-6FEB-F1FD-4F05-50407281579E}"/>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1" name="圖片 20">
            <a:extLst>
              <a:ext uri="{FF2B5EF4-FFF2-40B4-BE49-F238E27FC236}">
                <a16:creationId xmlns:a16="http://schemas.microsoft.com/office/drawing/2014/main" id="{AC7AB3AE-220B-1189-381E-0ACEAC262DE5}"/>
              </a:ext>
            </a:extLst>
          </p:cNvPr>
          <p:cNvPicPr>
            <a:picLocks noChangeAspect="1"/>
          </p:cNvPicPr>
          <p:nvPr/>
        </p:nvPicPr>
        <p:blipFill>
          <a:blip r:embed="rId3"/>
          <a:stretch>
            <a:fillRect/>
          </a:stretch>
        </p:blipFill>
        <p:spPr>
          <a:xfrm>
            <a:off x="370569" y="244142"/>
            <a:ext cx="520725" cy="520725"/>
          </a:xfrm>
          <a:prstGeom prst="rect">
            <a:avLst/>
          </a:prstGeom>
        </p:spPr>
      </p:pic>
      <p:sp>
        <p:nvSpPr>
          <p:cNvPr id="22" name="圓角矩形 21">
            <a:extLst>
              <a:ext uri="{FF2B5EF4-FFF2-40B4-BE49-F238E27FC236}">
                <a16:creationId xmlns:a16="http://schemas.microsoft.com/office/drawing/2014/main" id="{D00C1CA5-85C1-FA32-DF89-815FB2EE253B}"/>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3" name="圓角矩形 22">
            <a:extLst>
              <a:ext uri="{FF2B5EF4-FFF2-40B4-BE49-F238E27FC236}">
                <a16:creationId xmlns:a16="http://schemas.microsoft.com/office/drawing/2014/main" id="{D13A89E1-6206-F4A4-DC87-537A992E4365}"/>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24" name="圓角矩形 23">
            <a:extLst>
              <a:ext uri="{FF2B5EF4-FFF2-40B4-BE49-F238E27FC236}">
                <a16:creationId xmlns:a16="http://schemas.microsoft.com/office/drawing/2014/main" id="{BB22479C-62BE-8AA1-ACCE-0B80E2E10194}"/>
              </a:ext>
            </a:extLst>
          </p:cNvPr>
          <p:cNvSpPr/>
          <p:nvPr/>
        </p:nvSpPr>
        <p:spPr>
          <a:xfrm>
            <a:off x="8143191"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5" name="圓角矩形 24">
            <a:extLst>
              <a:ext uri="{FF2B5EF4-FFF2-40B4-BE49-F238E27FC236}">
                <a16:creationId xmlns:a16="http://schemas.microsoft.com/office/drawing/2014/main" id="{327ED08B-9545-4285-D94F-F4A0B127B3A4}"/>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6" name="圓角矩形 25">
            <a:extLst>
              <a:ext uri="{FF2B5EF4-FFF2-40B4-BE49-F238E27FC236}">
                <a16:creationId xmlns:a16="http://schemas.microsoft.com/office/drawing/2014/main" id="{BDBA6CE9-8AEA-F761-F977-AF16EE983E25}"/>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7" name="文字方塊 26">
            <a:extLst>
              <a:ext uri="{FF2B5EF4-FFF2-40B4-BE49-F238E27FC236}">
                <a16:creationId xmlns:a16="http://schemas.microsoft.com/office/drawing/2014/main" id="{F9C9E71B-205D-C30E-963F-1102FDEF408C}"/>
              </a:ext>
            </a:extLst>
          </p:cNvPr>
          <p:cNvSpPr txBox="1"/>
          <p:nvPr/>
        </p:nvSpPr>
        <p:spPr>
          <a:xfrm>
            <a:off x="370569" y="1199015"/>
            <a:ext cx="6100010" cy="581057"/>
          </a:xfrm>
          <a:prstGeom prst="rect">
            <a:avLst/>
          </a:prstGeom>
          <a:noFill/>
        </p:spPr>
        <p:txBody>
          <a:bodyPr wrap="square">
            <a:spAutoFit/>
          </a:bodyPr>
          <a:lstStyle/>
          <a:p>
            <a:pPr>
              <a:lnSpc>
                <a:spcPct val="150000"/>
              </a:lnSpc>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This Week‘s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Conclusion</a:t>
            </a: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 </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8" name="文字方塊 27">
            <a:extLst>
              <a:ext uri="{FF2B5EF4-FFF2-40B4-BE49-F238E27FC236}">
                <a16:creationId xmlns:a16="http://schemas.microsoft.com/office/drawing/2014/main" id="{18FB90CB-456C-25F7-C5E4-552BA653B053}"/>
              </a:ext>
            </a:extLst>
          </p:cNvPr>
          <p:cNvSpPr txBox="1"/>
          <p:nvPr/>
        </p:nvSpPr>
        <p:spPr>
          <a:xfrm>
            <a:off x="370570" y="2126128"/>
            <a:ext cx="10983230" cy="4510850"/>
          </a:xfrm>
          <a:prstGeom prst="rect">
            <a:avLst/>
          </a:prstGeom>
          <a:noFill/>
        </p:spPr>
        <p:txBody>
          <a:bodyPr wrap="square" rtlCol="0">
            <a:spAutoFit/>
          </a:bodyPr>
          <a:lstStyle/>
          <a:p>
            <a:pPr algn="just">
              <a:lnSpc>
                <a:spcPct val="200000"/>
              </a:lnSpc>
            </a:pPr>
            <a:r>
              <a:rPr lang="en" altLang="zh-TW" b="1" dirty="0">
                <a:latin typeface="Times New Roman" panose="02020603050405020304" pitchFamily="18" charset="0"/>
                <a:cs typeface="Times New Roman" panose="02020603050405020304" pitchFamily="18" charset="0"/>
              </a:rPr>
              <a:t>This week, we have successfully integrated the Chat and Map modes to create a seamless user journey—</a:t>
            </a:r>
            <a:r>
              <a:rPr lang="en" altLang="zh-TW" b="1" dirty="0">
                <a:solidFill>
                  <a:srgbClr val="FDA39F"/>
                </a:solidFill>
                <a:latin typeface="Times New Roman" panose="02020603050405020304" pitchFamily="18" charset="0"/>
                <a:cs typeface="Times New Roman" panose="02020603050405020304" pitchFamily="18" charset="0"/>
              </a:rPr>
              <a:t>from discovery and querying to in-depth exploration</a:t>
            </a:r>
            <a:r>
              <a:rPr lang="en" altLang="zh-TW" b="1" dirty="0">
                <a:latin typeface="Times New Roman" panose="02020603050405020304" pitchFamily="18" charset="0"/>
                <a:cs typeface="Times New Roman" panose="02020603050405020304" pitchFamily="18" charset="0"/>
              </a:rPr>
              <a:t>. With context-aware AI, smart query generation, and comprehensive data integration, our platform now possesses the core capability to </a:t>
            </a:r>
            <a:r>
              <a:rPr lang="en" altLang="zh-TW" b="1" dirty="0">
                <a:solidFill>
                  <a:srgbClr val="FDA39F"/>
                </a:solidFill>
                <a:latin typeface="Times New Roman" panose="02020603050405020304" pitchFamily="18" charset="0"/>
                <a:cs typeface="Times New Roman" panose="02020603050405020304" pitchFamily="18" charset="0"/>
              </a:rPr>
              <a:t>provide personalized and efficient travel planning assistance</a:t>
            </a:r>
            <a:r>
              <a:rPr lang="en" altLang="zh-TW" b="1" dirty="0">
                <a:latin typeface="Times New Roman" panose="02020603050405020304" pitchFamily="18" charset="0"/>
                <a:cs typeface="Times New Roman" panose="02020603050405020304" pitchFamily="18" charset="0"/>
              </a:rPr>
              <a:t>.</a:t>
            </a:r>
          </a:p>
          <a:p>
            <a:pPr algn="just">
              <a:lnSpc>
                <a:spcPct val="200000"/>
              </a:lnSpc>
            </a:pPr>
            <a:endParaRPr lang="en" altLang="zh-TW" b="1" dirty="0">
              <a:latin typeface="Times New Roman" panose="02020603050405020304" pitchFamily="18" charset="0"/>
              <a:cs typeface="Times New Roman" panose="02020603050405020304" pitchFamily="18" charset="0"/>
            </a:endParaRPr>
          </a:p>
          <a:p>
            <a:pPr algn="just">
              <a:lnSpc>
                <a:spcPct val="200000"/>
              </a:lnSpc>
            </a:pPr>
            <a:r>
              <a:rPr lang="en" altLang="zh-TW" sz="2400" b="1" dirty="0">
                <a:latin typeface="Times New Roman" panose="02020603050405020304" pitchFamily="18" charset="0"/>
                <a:cs typeface="Times New Roman" panose="02020603050405020304" pitchFamily="18" charset="0"/>
              </a:rPr>
              <a:t>Future Work</a:t>
            </a:r>
          </a:p>
          <a:p>
            <a:pPr marL="342900" indent="-342900" algn="just">
              <a:lnSpc>
                <a:spcPct val="200000"/>
              </a:lnSpc>
              <a:buFont typeface="Arial" panose="020B0604020202020204" pitchFamily="34" charset="0"/>
              <a:buChar char="•"/>
            </a:pPr>
            <a:r>
              <a:rPr lang="en" altLang="zh-TW" sz="1600" b="1" dirty="0">
                <a:latin typeface="Times New Roman" panose="02020603050405020304" pitchFamily="18" charset="0"/>
                <a:cs typeface="Times New Roman" panose="02020603050405020304" pitchFamily="18" charset="0"/>
              </a:rPr>
              <a:t>Recommendation Optimization </a:t>
            </a:r>
          </a:p>
          <a:p>
            <a:pPr marL="342900" indent="-342900" algn="just">
              <a:lnSpc>
                <a:spcPct val="200000"/>
              </a:lnSpc>
              <a:buFont typeface="Arial" panose="020B0604020202020204" pitchFamily="34" charset="0"/>
              <a:buChar char="•"/>
            </a:pPr>
            <a:r>
              <a:rPr lang="en" altLang="zh-TW" sz="1600" b="1" dirty="0">
                <a:latin typeface="Times New Roman" panose="02020603050405020304" pitchFamily="18" charset="0"/>
                <a:cs typeface="Times New Roman" panose="02020603050405020304" pitchFamily="18" charset="0"/>
              </a:rPr>
              <a:t>Append new module "Edit Mode" </a:t>
            </a:r>
          </a:p>
        </p:txBody>
      </p:sp>
    </p:spTree>
    <p:extLst>
      <p:ext uri="{BB962C8B-B14F-4D97-AF65-F5344CB8AC3E}">
        <p14:creationId xmlns:p14="http://schemas.microsoft.com/office/powerpoint/2010/main" val="32608879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D2D58-E317-17D2-AE8A-64A9DEE363E7}"/>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6FDDDF44-9920-81A2-8E37-652030BC3F2B}"/>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3F818C90-7F74-41DF-798B-13F36DFF5A6F}"/>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15" name="圖片 14" descr="一張含有 文字, 軟體, 螢幕擷取畫面, 網頁 的圖片&#10;&#10;AI 產生的內容可能不正確。">
            <a:extLst>
              <a:ext uri="{FF2B5EF4-FFF2-40B4-BE49-F238E27FC236}">
                <a16:creationId xmlns:a16="http://schemas.microsoft.com/office/drawing/2014/main" id="{433E3EA9-8393-3027-ABCC-3EF42982464A}"/>
              </a:ext>
            </a:extLst>
          </p:cNvPr>
          <p:cNvPicPr>
            <a:picLocks noChangeAspect="1"/>
          </p:cNvPicPr>
          <p:nvPr/>
        </p:nvPicPr>
        <p:blipFill>
          <a:blip r:embed="rId4"/>
          <a:stretch>
            <a:fillRect/>
          </a:stretch>
        </p:blipFill>
        <p:spPr>
          <a:xfrm>
            <a:off x="4966677" y="2177999"/>
            <a:ext cx="6326233" cy="4680000"/>
          </a:xfrm>
          <a:prstGeom prst="rect">
            <a:avLst/>
          </a:prstGeom>
        </p:spPr>
      </p:pic>
      <p:sp>
        <p:nvSpPr>
          <p:cNvPr id="2" name="圓角矩形 1">
            <a:extLst>
              <a:ext uri="{FF2B5EF4-FFF2-40B4-BE49-F238E27FC236}">
                <a16:creationId xmlns:a16="http://schemas.microsoft.com/office/drawing/2014/main" id="{14342F08-A776-EC36-7E56-B21F496D1DE3}"/>
              </a:ext>
            </a:extLst>
          </p:cNvPr>
          <p:cNvSpPr/>
          <p:nvPr/>
        </p:nvSpPr>
        <p:spPr>
          <a:xfrm>
            <a:off x="793302" y="3967687"/>
            <a:ext cx="3631104" cy="540000"/>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1E941506-95E3-484E-FF49-37D8BD220E18}"/>
              </a:ext>
            </a:extLst>
          </p:cNvPr>
          <p:cNvSpPr txBox="1"/>
          <p:nvPr/>
        </p:nvSpPr>
        <p:spPr>
          <a:xfrm>
            <a:off x="968020" y="4053021"/>
            <a:ext cx="3281668" cy="369332"/>
          </a:xfrm>
          <a:prstGeom prst="rect">
            <a:avLst/>
          </a:prstGeom>
          <a:noFill/>
        </p:spPr>
        <p:txBody>
          <a:bodyPr wrap="non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Recommendation Optimization</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4" name="文字方塊 3">
            <a:extLst>
              <a:ext uri="{FF2B5EF4-FFF2-40B4-BE49-F238E27FC236}">
                <a16:creationId xmlns:a16="http://schemas.microsoft.com/office/drawing/2014/main" id="{98E25127-8F14-7A3B-D9EE-9342841447FA}"/>
              </a:ext>
            </a:extLst>
          </p:cNvPr>
          <p:cNvSpPr txBox="1"/>
          <p:nvPr/>
        </p:nvSpPr>
        <p:spPr>
          <a:xfrm>
            <a:off x="793302" y="4570340"/>
            <a:ext cx="8363224" cy="1894749"/>
          </a:xfrm>
          <a:prstGeom prst="rect">
            <a:avLst/>
          </a:prstGeom>
          <a:noFill/>
        </p:spPr>
        <p:txBody>
          <a:bodyPr wrap="square">
            <a:spAutoFit/>
          </a:bodyPr>
          <a:lstStyle/>
          <a:p>
            <a:pPr algn="just">
              <a:lnSpc>
                <a:spcPct val="150000"/>
              </a:lnSpc>
            </a:pPr>
            <a:r>
              <a:rPr lang="en" altLang="zh-TW" sz="1600" b="1" dirty="0">
                <a:solidFill>
                  <a:schemeClr val="accent6"/>
                </a:solidFill>
                <a:latin typeface="Times New Roman" panose="02020603050405020304" pitchFamily="18" charset="0"/>
                <a:cs typeface="Times New Roman" panose="02020603050405020304" pitchFamily="18" charset="0"/>
              </a:rPr>
              <a:t>To improve recommendation quality, we plan the following optimizations:  </a:t>
            </a:r>
          </a:p>
          <a:p>
            <a:pPr marL="285750" indent="-285750" algn="just">
              <a:lnSpc>
                <a:spcPct val="150000"/>
              </a:lnSpc>
              <a:buFont typeface="Arial" panose="020B0604020202020204" pitchFamily="34" charset="0"/>
              <a:buChar char="•"/>
            </a:pPr>
            <a:r>
              <a:rPr lang="en" altLang="zh-TW" sz="1600" b="1" dirty="0">
                <a:solidFill>
                  <a:schemeClr val="accent6"/>
                </a:solidFill>
                <a:latin typeface="Times New Roman" panose="02020603050405020304" pitchFamily="18" charset="0"/>
                <a:cs typeface="Times New Roman" panose="02020603050405020304" pitchFamily="18" charset="0"/>
              </a:rPr>
              <a:t>For "Photo Spots": Responses will be enhanced to directly output images of locations for a more visual and intuitive experience.  </a:t>
            </a:r>
          </a:p>
          <a:p>
            <a:pPr marL="285750" indent="-285750" algn="just">
              <a:lnSpc>
                <a:spcPct val="150000"/>
              </a:lnSpc>
              <a:buFont typeface="Arial" panose="020B0604020202020204" pitchFamily="34" charset="0"/>
              <a:buChar char="•"/>
            </a:pPr>
            <a:r>
              <a:rPr lang="en" altLang="zh-TW" sz="1600" b="1" dirty="0">
                <a:solidFill>
                  <a:schemeClr val="accent6"/>
                </a:solidFill>
                <a:latin typeface="Times New Roman" panose="02020603050405020304" pitchFamily="18" charset="0"/>
                <a:cs typeface="Times New Roman" panose="02020603050405020304" pitchFamily="18" charset="0"/>
              </a:rPr>
              <a:t>For "Day Trip Routes": We will provide more professional, package-style itineraries inspired by popular travel websites. </a:t>
            </a:r>
            <a:endParaRPr lang="zh-TW" altLang="en-US" sz="1600" b="1" dirty="0">
              <a:solidFill>
                <a:schemeClr val="accent6"/>
              </a:solidFill>
              <a:latin typeface="Times New Roman" panose="02020603050405020304" pitchFamily="18" charset="0"/>
              <a:cs typeface="Times New Roman" panose="02020603050405020304" pitchFamily="18" charset="0"/>
            </a:endParaRPr>
          </a:p>
        </p:txBody>
      </p:sp>
      <p:sp>
        <p:nvSpPr>
          <p:cNvPr id="5" name="圓角矩形 4">
            <a:extLst>
              <a:ext uri="{FF2B5EF4-FFF2-40B4-BE49-F238E27FC236}">
                <a16:creationId xmlns:a16="http://schemas.microsoft.com/office/drawing/2014/main" id="{64E276AE-9870-32EA-71C9-99A708BA7013}"/>
              </a:ext>
            </a:extLst>
          </p:cNvPr>
          <p:cNvSpPr/>
          <p:nvPr/>
        </p:nvSpPr>
        <p:spPr>
          <a:xfrm>
            <a:off x="6470579" y="3269292"/>
            <a:ext cx="3251733" cy="567803"/>
          </a:xfrm>
          <a:prstGeom prst="roundRect">
            <a:avLst>
              <a:gd name="adj" fmla="val 7262"/>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文字方塊 5">
            <a:extLst>
              <a:ext uri="{FF2B5EF4-FFF2-40B4-BE49-F238E27FC236}">
                <a16:creationId xmlns:a16="http://schemas.microsoft.com/office/drawing/2014/main" id="{4BD9CB5B-CDB8-89AB-4824-B9F60B030DF4}"/>
              </a:ext>
            </a:extLst>
          </p:cNvPr>
          <p:cNvSpPr txBox="1"/>
          <p:nvPr/>
        </p:nvSpPr>
        <p:spPr>
          <a:xfrm>
            <a:off x="370568" y="1199015"/>
            <a:ext cx="7678455" cy="461665"/>
          </a:xfrm>
          <a:prstGeom prst="rect">
            <a:avLst/>
          </a:prstGeom>
          <a:noFill/>
        </p:spPr>
        <p:txBody>
          <a:bodyPr wrap="square">
            <a:spAutoFit/>
          </a:bodyPr>
          <a:lstStyle/>
          <a:p>
            <a:pPr>
              <a:buNone/>
            </a:pP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Future Work </a:t>
            </a:r>
          </a:p>
        </p:txBody>
      </p:sp>
      <p:sp>
        <p:nvSpPr>
          <p:cNvPr id="7" name="矩形 6">
            <a:extLst>
              <a:ext uri="{FF2B5EF4-FFF2-40B4-BE49-F238E27FC236}">
                <a16:creationId xmlns:a16="http://schemas.microsoft.com/office/drawing/2014/main" id="{AF6214BB-0DBC-5B0B-B6DD-C3A800A20810}"/>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8" name="橢圓 7">
            <a:extLst>
              <a:ext uri="{FF2B5EF4-FFF2-40B4-BE49-F238E27FC236}">
                <a16:creationId xmlns:a16="http://schemas.microsoft.com/office/drawing/2014/main" id="{A5E8B509-DB56-A84C-5940-6E42F7A43B6A}"/>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9" name="圖片 8">
            <a:extLst>
              <a:ext uri="{FF2B5EF4-FFF2-40B4-BE49-F238E27FC236}">
                <a16:creationId xmlns:a16="http://schemas.microsoft.com/office/drawing/2014/main" id="{10DE11ED-DD97-5093-6B51-1E04A0C0E7CD}"/>
              </a:ext>
            </a:extLst>
          </p:cNvPr>
          <p:cNvPicPr>
            <a:picLocks noChangeAspect="1"/>
          </p:cNvPicPr>
          <p:nvPr/>
        </p:nvPicPr>
        <p:blipFill>
          <a:blip r:embed="rId5"/>
          <a:stretch>
            <a:fillRect/>
          </a:stretch>
        </p:blipFill>
        <p:spPr>
          <a:xfrm>
            <a:off x="370569" y="244142"/>
            <a:ext cx="520725" cy="520725"/>
          </a:xfrm>
          <a:prstGeom prst="rect">
            <a:avLst/>
          </a:prstGeom>
        </p:spPr>
      </p:pic>
      <p:sp>
        <p:nvSpPr>
          <p:cNvPr id="10" name="圓角矩形 9">
            <a:extLst>
              <a:ext uri="{FF2B5EF4-FFF2-40B4-BE49-F238E27FC236}">
                <a16:creationId xmlns:a16="http://schemas.microsoft.com/office/drawing/2014/main" id="{0C683E34-ACCB-D152-B6AA-B1D93745F5BE}"/>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1" name="圓角矩形 10">
            <a:extLst>
              <a:ext uri="{FF2B5EF4-FFF2-40B4-BE49-F238E27FC236}">
                <a16:creationId xmlns:a16="http://schemas.microsoft.com/office/drawing/2014/main" id="{0918A812-2F45-6C97-2ADC-A79D958E4A92}"/>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12" name="圓角矩形 11">
            <a:extLst>
              <a:ext uri="{FF2B5EF4-FFF2-40B4-BE49-F238E27FC236}">
                <a16:creationId xmlns:a16="http://schemas.microsoft.com/office/drawing/2014/main" id="{58727DF7-E6E5-101F-C085-9B94C0BB27A3}"/>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3" name="圓角矩形 12">
            <a:extLst>
              <a:ext uri="{FF2B5EF4-FFF2-40B4-BE49-F238E27FC236}">
                <a16:creationId xmlns:a16="http://schemas.microsoft.com/office/drawing/2014/main" id="{AF5E9391-85DF-FEBA-008E-D521DB221A5F}"/>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6" name="圓角矩形 15">
            <a:extLst>
              <a:ext uri="{FF2B5EF4-FFF2-40B4-BE49-F238E27FC236}">
                <a16:creationId xmlns:a16="http://schemas.microsoft.com/office/drawing/2014/main" id="{A66A42B8-9AA7-BB42-44B2-9E4A37F0F983}"/>
              </a:ext>
            </a:extLst>
          </p:cNvPr>
          <p:cNvSpPr/>
          <p:nvPr/>
        </p:nvSpPr>
        <p:spPr>
          <a:xfrm>
            <a:off x="10228519" y="171446"/>
            <a:ext cx="1516635"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31175143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投影片編號版面配置區 20">
            <a:extLst>
              <a:ext uri="{FF2B5EF4-FFF2-40B4-BE49-F238E27FC236}">
                <a16:creationId xmlns:a16="http://schemas.microsoft.com/office/drawing/2014/main" id="{0589A010-2A21-81B5-3D16-1144500B12CF}"/>
              </a:ext>
            </a:extLst>
          </p:cNvPr>
          <p:cNvSpPr>
            <a:spLocks noGrp="1"/>
          </p:cNvSpPr>
          <p:nvPr>
            <p:ph type="sldNum" sz="quarter" idx="12"/>
          </p:nvPr>
        </p:nvSpPr>
        <p:spPr/>
        <p:txBody>
          <a:bodyPr/>
          <a:lstStyle/>
          <a:p>
            <a:fld id="{F66883B1-9875-FF4C-AEEB-FA9021276C9A}" type="slidenum">
              <a:rPr kumimoji="1" lang="zh-TW" altLang="en-US" smtClean="0"/>
              <a:t>17</a:t>
            </a:fld>
            <a:endParaRPr kumimoji="1" lang="zh-TW" altLang="en-US"/>
          </a:p>
        </p:txBody>
      </p:sp>
      <p:sp>
        <p:nvSpPr>
          <p:cNvPr id="15" name="文字方塊 14">
            <a:extLst>
              <a:ext uri="{FF2B5EF4-FFF2-40B4-BE49-F238E27FC236}">
                <a16:creationId xmlns:a16="http://schemas.microsoft.com/office/drawing/2014/main" id="{558F4179-1C3A-69A4-522A-8B7193E4434D}"/>
              </a:ext>
            </a:extLst>
          </p:cNvPr>
          <p:cNvSpPr txBox="1"/>
          <p:nvPr/>
        </p:nvSpPr>
        <p:spPr>
          <a:xfrm>
            <a:off x="370569" y="1199015"/>
            <a:ext cx="6100010" cy="461665"/>
          </a:xfrm>
          <a:prstGeom prst="rect">
            <a:avLst/>
          </a:prstGeom>
          <a:noFill/>
        </p:spPr>
        <p:txBody>
          <a:bodyPr wrap="square">
            <a:spAutoFit/>
          </a:bodyPr>
          <a:lstStyle/>
          <a:p>
            <a:pPr>
              <a:buNone/>
            </a:pP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Future Work</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 name="矩形 2">
            <a:extLst>
              <a:ext uri="{FF2B5EF4-FFF2-40B4-BE49-F238E27FC236}">
                <a16:creationId xmlns:a16="http://schemas.microsoft.com/office/drawing/2014/main" id="{80A1E43C-1924-CD68-8719-D3DC7481B999}"/>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6" name="橢圓 15">
            <a:extLst>
              <a:ext uri="{FF2B5EF4-FFF2-40B4-BE49-F238E27FC236}">
                <a16:creationId xmlns:a16="http://schemas.microsoft.com/office/drawing/2014/main" id="{23F2AF7E-9849-DD12-F98A-8E24398365BD}"/>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8" name="圖片 17">
            <a:extLst>
              <a:ext uri="{FF2B5EF4-FFF2-40B4-BE49-F238E27FC236}">
                <a16:creationId xmlns:a16="http://schemas.microsoft.com/office/drawing/2014/main" id="{EC17B6BD-D7B8-3A67-05B9-8E1E2A87D2F1}"/>
              </a:ext>
            </a:extLst>
          </p:cNvPr>
          <p:cNvPicPr>
            <a:picLocks noChangeAspect="1"/>
          </p:cNvPicPr>
          <p:nvPr/>
        </p:nvPicPr>
        <p:blipFill>
          <a:blip r:embed="rId3"/>
          <a:stretch>
            <a:fillRect/>
          </a:stretch>
        </p:blipFill>
        <p:spPr>
          <a:xfrm>
            <a:off x="370569" y="244142"/>
            <a:ext cx="520725" cy="520725"/>
          </a:xfrm>
          <a:prstGeom prst="rect">
            <a:avLst/>
          </a:prstGeom>
        </p:spPr>
      </p:pic>
      <p:sp>
        <p:nvSpPr>
          <p:cNvPr id="22" name="圓角矩形 21">
            <a:extLst>
              <a:ext uri="{FF2B5EF4-FFF2-40B4-BE49-F238E27FC236}">
                <a16:creationId xmlns:a16="http://schemas.microsoft.com/office/drawing/2014/main" id="{B9050CB1-06A8-9813-2117-11BEAF069C0B}"/>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3" name="圓角矩形 22">
            <a:extLst>
              <a:ext uri="{FF2B5EF4-FFF2-40B4-BE49-F238E27FC236}">
                <a16:creationId xmlns:a16="http://schemas.microsoft.com/office/drawing/2014/main" id="{99C81B9F-C8FD-4818-559D-7DC38FC6BA42}"/>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24" name="圓角矩形 23">
            <a:extLst>
              <a:ext uri="{FF2B5EF4-FFF2-40B4-BE49-F238E27FC236}">
                <a16:creationId xmlns:a16="http://schemas.microsoft.com/office/drawing/2014/main" id="{041AADEC-46DD-E29B-08A8-EF4B0295F229}"/>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5" name="圓角矩形 24">
            <a:extLst>
              <a:ext uri="{FF2B5EF4-FFF2-40B4-BE49-F238E27FC236}">
                <a16:creationId xmlns:a16="http://schemas.microsoft.com/office/drawing/2014/main" id="{3A538A37-C5F3-080D-0BA0-E0468998BFD7}"/>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6" name="圓角矩形 25">
            <a:extLst>
              <a:ext uri="{FF2B5EF4-FFF2-40B4-BE49-F238E27FC236}">
                <a16:creationId xmlns:a16="http://schemas.microsoft.com/office/drawing/2014/main" id="{1D97E1DE-F9FC-4480-B890-ED572EC1E4F1}"/>
              </a:ext>
            </a:extLst>
          </p:cNvPr>
          <p:cNvSpPr/>
          <p:nvPr/>
        </p:nvSpPr>
        <p:spPr>
          <a:xfrm>
            <a:off x="10228519" y="171446"/>
            <a:ext cx="1516635"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7" name="圖片 26">
            <a:extLst>
              <a:ext uri="{FF2B5EF4-FFF2-40B4-BE49-F238E27FC236}">
                <a16:creationId xmlns:a16="http://schemas.microsoft.com/office/drawing/2014/main" id="{0AA8938F-3987-6ED3-8DFB-F85182A1A729}"/>
              </a:ext>
            </a:extLst>
          </p:cNvPr>
          <p:cNvPicPr>
            <a:picLocks noChangeAspect="1"/>
          </p:cNvPicPr>
          <p:nvPr/>
        </p:nvPicPr>
        <p:blipFill>
          <a:blip r:embed="rId4"/>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8" name="矩形 27">
            <a:extLst>
              <a:ext uri="{FF2B5EF4-FFF2-40B4-BE49-F238E27FC236}">
                <a16:creationId xmlns:a16="http://schemas.microsoft.com/office/drawing/2014/main" id="{9F27F084-DDEB-7F1B-14D1-BED7F770C7DD}"/>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29" name="圖片 28" descr="一張含有 文字, 軟體, 螢幕擷取畫面, 網頁 的圖片&#10;&#10;AI 產生的內容可能不正確。">
            <a:extLst>
              <a:ext uri="{FF2B5EF4-FFF2-40B4-BE49-F238E27FC236}">
                <a16:creationId xmlns:a16="http://schemas.microsoft.com/office/drawing/2014/main" id="{EB97AC78-B642-DD69-6EE5-550C1ECE7EE7}"/>
              </a:ext>
            </a:extLst>
          </p:cNvPr>
          <p:cNvPicPr>
            <a:picLocks noChangeAspect="1"/>
          </p:cNvPicPr>
          <p:nvPr/>
        </p:nvPicPr>
        <p:blipFill>
          <a:blip r:embed="rId5"/>
          <a:stretch>
            <a:fillRect/>
          </a:stretch>
        </p:blipFill>
        <p:spPr>
          <a:xfrm>
            <a:off x="4966677" y="2177999"/>
            <a:ext cx="6326233" cy="4680000"/>
          </a:xfrm>
          <a:prstGeom prst="rect">
            <a:avLst/>
          </a:prstGeom>
        </p:spPr>
      </p:pic>
      <p:sp>
        <p:nvSpPr>
          <p:cNvPr id="30" name="文字方塊 29">
            <a:extLst>
              <a:ext uri="{FF2B5EF4-FFF2-40B4-BE49-F238E27FC236}">
                <a16:creationId xmlns:a16="http://schemas.microsoft.com/office/drawing/2014/main" id="{4232E24D-CCB7-6DE6-6EB0-729B2E5D36BA}"/>
              </a:ext>
            </a:extLst>
          </p:cNvPr>
          <p:cNvSpPr txBox="1"/>
          <p:nvPr/>
        </p:nvSpPr>
        <p:spPr>
          <a:xfrm>
            <a:off x="800228" y="4768139"/>
            <a:ext cx="10122467" cy="1156086"/>
          </a:xfrm>
          <a:prstGeom prst="rect">
            <a:avLst/>
          </a:prstGeom>
          <a:noFill/>
        </p:spPr>
        <p:txBody>
          <a:bodyPr wrap="square" rtlCol="0">
            <a:spAutoFit/>
          </a:bodyPr>
          <a:lstStyle/>
          <a:p>
            <a:pPr>
              <a:lnSpc>
                <a:spcPct val="150000"/>
              </a:lnSpc>
            </a:pPr>
            <a:r>
              <a:rPr kumimoji="1" lang="en" altLang="zh-TW" sz="1600" b="1" dirty="0">
                <a:solidFill>
                  <a:schemeClr val="accent2"/>
                </a:solidFill>
                <a:latin typeface="Times New Roman" panose="02020603050405020304" pitchFamily="18" charset="0"/>
                <a:cs typeface="Times New Roman" panose="02020603050405020304" pitchFamily="18" charset="0"/>
              </a:rPr>
              <a:t>We plan to introduce an "Edit Mode," granting authorized partners, such as local businesses and government agencies, the ability to add and edit point-of-interest information. This will ensure our map data is flexible, accurate, and always up-to-date.</a:t>
            </a:r>
            <a:endParaRPr kumimoji="1" lang="zh-TW" altLang="en-US" sz="1600" b="1" dirty="0">
              <a:solidFill>
                <a:schemeClr val="accent2"/>
              </a:solidFill>
              <a:latin typeface="Times New Roman" panose="02020603050405020304" pitchFamily="18" charset="0"/>
              <a:cs typeface="Times New Roman" panose="02020603050405020304" pitchFamily="18" charset="0"/>
            </a:endParaRPr>
          </a:p>
        </p:txBody>
      </p:sp>
      <p:sp>
        <p:nvSpPr>
          <p:cNvPr id="31" name="圓角矩形 30">
            <a:extLst>
              <a:ext uri="{FF2B5EF4-FFF2-40B4-BE49-F238E27FC236}">
                <a16:creationId xmlns:a16="http://schemas.microsoft.com/office/drawing/2014/main" id="{691F8BEF-69D3-D9DE-441F-7F33ED9EDAE9}"/>
              </a:ext>
            </a:extLst>
          </p:cNvPr>
          <p:cNvSpPr/>
          <p:nvPr/>
        </p:nvSpPr>
        <p:spPr>
          <a:xfrm>
            <a:off x="8956110" y="2065582"/>
            <a:ext cx="742849" cy="540000"/>
          </a:xfrm>
          <a:prstGeom prst="roundRect">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accent2"/>
              </a:solidFill>
            </a:endParaRPr>
          </a:p>
        </p:txBody>
      </p:sp>
      <p:sp>
        <p:nvSpPr>
          <p:cNvPr id="34" name="圓角矩形 33">
            <a:extLst>
              <a:ext uri="{FF2B5EF4-FFF2-40B4-BE49-F238E27FC236}">
                <a16:creationId xmlns:a16="http://schemas.microsoft.com/office/drawing/2014/main" id="{301CC6D6-EFFB-72C8-D26B-4015AD07CCAE}"/>
              </a:ext>
            </a:extLst>
          </p:cNvPr>
          <p:cNvSpPr/>
          <p:nvPr/>
        </p:nvSpPr>
        <p:spPr>
          <a:xfrm>
            <a:off x="800229" y="4198999"/>
            <a:ext cx="3429448" cy="5400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5" name="文字方塊 34">
            <a:extLst>
              <a:ext uri="{FF2B5EF4-FFF2-40B4-BE49-F238E27FC236}">
                <a16:creationId xmlns:a16="http://schemas.microsoft.com/office/drawing/2014/main" id="{BA38019F-743C-4696-5932-50BCDADCF45A}"/>
              </a:ext>
            </a:extLst>
          </p:cNvPr>
          <p:cNvSpPr txBox="1"/>
          <p:nvPr/>
        </p:nvSpPr>
        <p:spPr>
          <a:xfrm>
            <a:off x="908202" y="4283489"/>
            <a:ext cx="3135831" cy="369332"/>
          </a:xfrm>
          <a:prstGeom prst="rect">
            <a:avLst/>
          </a:prstGeom>
          <a:noFill/>
        </p:spPr>
        <p:txBody>
          <a:bodyPr wrap="square" rtlCol="0">
            <a:spAutoFit/>
          </a:bodyPr>
          <a:lstStyle/>
          <a:p>
            <a:pPr algn="ctr"/>
            <a:r>
              <a:rPr lang="en" altLang="zh-TW" b="1" dirty="0">
                <a:solidFill>
                  <a:schemeClr val="bg1"/>
                </a:solidFill>
                <a:latin typeface="Times New Roman" panose="02020603050405020304" pitchFamily="18" charset="0"/>
                <a:cs typeface="Times New Roman" panose="02020603050405020304" pitchFamily="18" charset="0"/>
              </a:rPr>
              <a:t>Introduction of "Edit Mode"</a:t>
            </a:r>
            <a:endParaRPr lang="en-US" altLang="zh-TW" b="1" dirty="0">
              <a:solidFill>
                <a:schemeClr val="bg1"/>
              </a:solidFill>
              <a:latin typeface="Times New Roman" panose="02020603050405020304" pitchFamily="18" charset="0"/>
              <a:cs typeface="Times New Roman" panose="02020603050405020304" pitchFamily="18" charset="0"/>
            </a:endParaRPr>
          </a:p>
        </p:txBody>
      </p:sp>
      <p:pic>
        <p:nvPicPr>
          <p:cNvPr id="36" name="圖片 35">
            <a:extLst>
              <a:ext uri="{FF2B5EF4-FFF2-40B4-BE49-F238E27FC236}">
                <a16:creationId xmlns:a16="http://schemas.microsoft.com/office/drawing/2014/main" id="{615B5BBA-75C7-03E1-82E5-7FA6B19204FA}"/>
              </a:ext>
            </a:extLst>
          </p:cNvPr>
          <p:cNvPicPr>
            <a:picLocks noChangeAspect="1"/>
          </p:cNvPicPr>
          <p:nvPr/>
        </p:nvPicPr>
        <p:blipFill>
          <a:blip r:embed="rId6"/>
          <a:stretch>
            <a:fillRect/>
          </a:stretch>
        </p:blipFill>
        <p:spPr>
          <a:xfrm>
            <a:off x="9083276" y="2065582"/>
            <a:ext cx="540000" cy="540000"/>
          </a:xfrm>
          <a:prstGeom prst="rect">
            <a:avLst/>
          </a:prstGeom>
        </p:spPr>
      </p:pic>
    </p:spTree>
    <p:extLst>
      <p:ext uri="{BB962C8B-B14F-4D97-AF65-F5344CB8AC3E}">
        <p14:creationId xmlns:p14="http://schemas.microsoft.com/office/powerpoint/2010/main" val="2451428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8D866CD-497C-C219-3B4B-F7F3C4F4241A}"/>
            </a:ext>
          </a:extLst>
        </p:cNvPr>
        <p:cNvGrpSpPr/>
        <p:nvPr/>
      </p:nvGrpSpPr>
      <p:grpSpPr>
        <a:xfrm>
          <a:off x="0" y="0"/>
          <a:ext cx="0" cy="0"/>
          <a:chOff x="0" y="0"/>
          <a:chExt cx="0" cy="0"/>
        </a:xfrm>
      </p:grpSpPr>
      <p:sp>
        <p:nvSpPr>
          <p:cNvPr id="21" name="投影片編號版面配置區 20">
            <a:extLst>
              <a:ext uri="{FF2B5EF4-FFF2-40B4-BE49-F238E27FC236}">
                <a16:creationId xmlns:a16="http://schemas.microsoft.com/office/drawing/2014/main" id="{86032545-840E-E7F6-2CA3-9AE4A52A2882}"/>
              </a:ext>
            </a:extLst>
          </p:cNvPr>
          <p:cNvSpPr>
            <a:spLocks noGrp="1"/>
          </p:cNvSpPr>
          <p:nvPr>
            <p:ph type="sldNum" sz="quarter" idx="12"/>
          </p:nvPr>
        </p:nvSpPr>
        <p:spPr/>
        <p:txBody>
          <a:bodyPr/>
          <a:lstStyle/>
          <a:p>
            <a:fld id="{F66883B1-9875-FF4C-AEEB-FA9021276C9A}" type="slidenum">
              <a:rPr kumimoji="1" lang="zh-TW" altLang="en-US" smtClean="0"/>
              <a:t>18</a:t>
            </a:fld>
            <a:endParaRPr kumimoji="1" lang="zh-TW" altLang="en-US"/>
          </a:p>
        </p:txBody>
      </p:sp>
      <p:sp>
        <p:nvSpPr>
          <p:cNvPr id="15" name="文字方塊 14">
            <a:extLst>
              <a:ext uri="{FF2B5EF4-FFF2-40B4-BE49-F238E27FC236}">
                <a16:creationId xmlns:a16="http://schemas.microsoft.com/office/drawing/2014/main" id="{2B3E2423-A38D-AB2F-329A-F809E0ACBED4}"/>
              </a:ext>
            </a:extLst>
          </p:cNvPr>
          <p:cNvSpPr txBox="1"/>
          <p:nvPr/>
        </p:nvSpPr>
        <p:spPr>
          <a:xfrm>
            <a:off x="370569" y="1199015"/>
            <a:ext cx="6100010" cy="461665"/>
          </a:xfrm>
          <a:prstGeom prst="rect">
            <a:avLst/>
          </a:prstGeom>
          <a:noFill/>
        </p:spPr>
        <p:txBody>
          <a:bodyPr wrap="square">
            <a:spAutoFit/>
          </a:bodyPr>
          <a:lstStyle/>
          <a:p>
            <a:pPr>
              <a:buNone/>
            </a:pP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Future Work</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 name="矩形 2">
            <a:extLst>
              <a:ext uri="{FF2B5EF4-FFF2-40B4-BE49-F238E27FC236}">
                <a16:creationId xmlns:a16="http://schemas.microsoft.com/office/drawing/2014/main" id="{FB9DB484-5FB8-3120-203D-936F6942ECE8}"/>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6" name="橢圓 15">
            <a:extLst>
              <a:ext uri="{FF2B5EF4-FFF2-40B4-BE49-F238E27FC236}">
                <a16:creationId xmlns:a16="http://schemas.microsoft.com/office/drawing/2014/main" id="{61D37087-E3B8-D8F4-4AB2-2ED800A7686C}"/>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8" name="圖片 17">
            <a:extLst>
              <a:ext uri="{FF2B5EF4-FFF2-40B4-BE49-F238E27FC236}">
                <a16:creationId xmlns:a16="http://schemas.microsoft.com/office/drawing/2014/main" id="{59A652C9-9CA1-DC39-2C65-250AD17BE431}"/>
              </a:ext>
            </a:extLst>
          </p:cNvPr>
          <p:cNvPicPr>
            <a:picLocks noChangeAspect="1"/>
          </p:cNvPicPr>
          <p:nvPr/>
        </p:nvPicPr>
        <p:blipFill>
          <a:blip r:embed="rId3"/>
          <a:stretch>
            <a:fillRect/>
          </a:stretch>
        </p:blipFill>
        <p:spPr>
          <a:xfrm>
            <a:off x="370569" y="244142"/>
            <a:ext cx="520725" cy="520725"/>
          </a:xfrm>
          <a:prstGeom prst="rect">
            <a:avLst/>
          </a:prstGeom>
        </p:spPr>
      </p:pic>
      <p:sp>
        <p:nvSpPr>
          <p:cNvPr id="22" name="圓角矩形 21">
            <a:extLst>
              <a:ext uri="{FF2B5EF4-FFF2-40B4-BE49-F238E27FC236}">
                <a16:creationId xmlns:a16="http://schemas.microsoft.com/office/drawing/2014/main" id="{CB7E4DA9-C32F-7F6F-1B42-30221C1846A8}"/>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3" name="圓角矩形 22">
            <a:extLst>
              <a:ext uri="{FF2B5EF4-FFF2-40B4-BE49-F238E27FC236}">
                <a16:creationId xmlns:a16="http://schemas.microsoft.com/office/drawing/2014/main" id="{E8901CDF-D82C-9432-ADBA-6439D6B7297F}"/>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24" name="圓角矩形 23">
            <a:extLst>
              <a:ext uri="{FF2B5EF4-FFF2-40B4-BE49-F238E27FC236}">
                <a16:creationId xmlns:a16="http://schemas.microsoft.com/office/drawing/2014/main" id="{2D200099-666A-29C9-588B-16CC7F280997}"/>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5" name="圓角矩形 24">
            <a:extLst>
              <a:ext uri="{FF2B5EF4-FFF2-40B4-BE49-F238E27FC236}">
                <a16:creationId xmlns:a16="http://schemas.microsoft.com/office/drawing/2014/main" id="{36598CA7-6BDF-6487-62FF-D26A29DCA4B9}"/>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6" name="圓角矩形 25">
            <a:extLst>
              <a:ext uri="{FF2B5EF4-FFF2-40B4-BE49-F238E27FC236}">
                <a16:creationId xmlns:a16="http://schemas.microsoft.com/office/drawing/2014/main" id="{FAD4589A-9BFA-CB23-B988-F9BF0CCB51F3}"/>
              </a:ext>
            </a:extLst>
          </p:cNvPr>
          <p:cNvSpPr/>
          <p:nvPr/>
        </p:nvSpPr>
        <p:spPr>
          <a:xfrm>
            <a:off x="10228519" y="171446"/>
            <a:ext cx="1516635"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7" name="圖片 26">
            <a:extLst>
              <a:ext uri="{FF2B5EF4-FFF2-40B4-BE49-F238E27FC236}">
                <a16:creationId xmlns:a16="http://schemas.microsoft.com/office/drawing/2014/main" id="{BB272CAC-4BCA-4A37-59DC-6BB6CF116F84}"/>
              </a:ext>
            </a:extLst>
          </p:cNvPr>
          <p:cNvPicPr>
            <a:picLocks noChangeAspect="1"/>
          </p:cNvPicPr>
          <p:nvPr/>
        </p:nvPicPr>
        <p:blipFill>
          <a:blip r:embed="rId4"/>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8" name="矩形 27">
            <a:extLst>
              <a:ext uri="{FF2B5EF4-FFF2-40B4-BE49-F238E27FC236}">
                <a16:creationId xmlns:a16="http://schemas.microsoft.com/office/drawing/2014/main" id="{E821E60E-DD40-A2FC-232C-3DEE17E20451}"/>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29" name="圖片 28" descr="一張含有 文字, 軟體, 螢幕擷取畫面, 網頁 的圖片&#10;&#10;AI 產生的內容可能不正確。">
            <a:extLst>
              <a:ext uri="{FF2B5EF4-FFF2-40B4-BE49-F238E27FC236}">
                <a16:creationId xmlns:a16="http://schemas.microsoft.com/office/drawing/2014/main" id="{25A662C6-4AE8-AC5B-3352-E13FF7A8EC88}"/>
              </a:ext>
            </a:extLst>
          </p:cNvPr>
          <p:cNvPicPr>
            <a:picLocks noChangeAspect="1"/>
          </p:cNvPicPr>
          <p:nvPr/>
        </p:nvPicPr>
        <p:blipFill>
          <a:blip r:embed="rId5"/>
          <a:stretch>
            <a:fillRect/>
          </a:stretch>
        </p:blipFill>
        <p:spPr>
          <a:xfrm>
            <a:off x="4966677" y="2177999"/>
            <a:ext cx="6326233" cy="4680000"/>
          </a:xfrm>
          <a:prstGeom prst="rect">
            <a:avLst/>
          </a:prstGeom>
        </p:spPr>
      </p:pic>
      <p:pic>
        <p:nvPicPr>
          <p:cNvPr id="4" name="圖片 3">
            <a:extLst>
              <a:ext uri="{FF2B5EF4-FFF2-40B4-BE49-F238E27FC236}">
                <a16:creationId xmlns:a16="http://schemas.microsoft.com/office/drawing/2014/main" id="{744B6D76-EA65-E2AE-A132-B1B5216C3AD8}"/>
              </a:ext>
            </a:extLst>
          </p:cNvPr>
          <p:cNvPicPr>
            <a:picLocks noChangeAspect="1"/>
          </p:cNvPicPr>
          <p:nvPr/>
        </p:nvPicPr>
        <p:blipFill>
          <a:blip r:embed="rId6"/>
          <a:stretch>
            <a:fillRect/>
          </a:stretch>
        </p:blipFill>
        <p:spPr>
          <a:xfrm>
            <a:off x="9083276" y="2065582"/>
            <a:ext cx="540000" cy="540000"/>
          </a:xfrm>
          <a:prstGeom prst="rect">
            <a:avLst/>
          </a:prstGeom>
        </p:spPr>
      </p:pic>
      <p:sp>
        <p:nvSpPr>
          <p:cNvPr id="5" name="圓角矩形 4">
            <a:extLst>
              <a:ext uri="{FF2B5EF4-FFF2-40B4-BE49-F238E27FC236}">
                <a16:creationId xmlns:a16="http://schemas.microsoft.com/office/drawing/2014/main" id="{D5B82590-31C8-1FC2-B00C-8301350D006F}"/>
              </a:ext>
            </a:extLst>
          </p:cNvPr>
          <p:cNvSpPr/>
          <p:nvPr/>
        </p:nvSpPr>
        <p:spPr>
          <a:xfrm>
            <a:off x="8407164" y="2014528"/>
            <a:ext cx="666992" cy="691094"/>
          </a:xfrm>
          <a:prstGeom prst="roundRect">
            <a:avLst>
              <a:gd name="adj" fmla="val 5242"/>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6" name="群組 5">
            <a:extLst>
              <a:ext uri="{FF2B5EF4-FFF2-40B4-BE49-F238E27FC236}">
                <a16:creationId xmlns:a16="http://schemas.microsoft.com/office/drawing/2014/main" id="{80A9EF4A-E083-367C-93CE-BA3AD630A2B4}"/>
              </a:ext>
            </a:extLst>
          </p:cNvPr>
          <p:cNvGrpSpPr/>
          <p:nvPr/>
        </p:nvGrpSpPr>
        <p:grpSpPr>
          <a:xfrm>
            <a:off x="630930" y="3869584"/>
            <a:ext cx="3950820" cy="540000"/>
            <a:chOff x="-1259525" y="3773952"/>
            <a:chExt cx="3950820" cy="540000"/>
          </a:xfrm>
        </p:grpSpPr>
        <p:sp>
          <p:nvSpPr>
            <p:cNvPr id="7" name="圓角矩形 6">
              <a:extLst>
                <a:ext uri="{FF2B5EF4-FFF2-40B4-BE49-F238E27FC236}">
                  <a16:creationId xmlns:a16="http://schemas.microsoft.com/office/drawing/2014/main" id="{5C1A888A-C3E3-5276-BDA8-E287C318FE71}"/>
                </a:ext>
              </a:extLst>
            </p:cNvPr>
            <p:cNvSpPr/>
            <p:nvPr/>
          </p:nvSpPr>
          <p:spPr>
            <a:xfrm>
              <a:off x="-1259525" y="3773952"/>
              <a:ext cx="3950819" cy="540000"/>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8" name="文字方塊 7">
              <a:extLst>
                <a:ext uri="{FF2B5EF4-FFF2-40B4-BE49-F238E27FC236}">
                  <a16:creationId xmlns:a16="http://schemas.microsoft.com/office/drawing/2014/main" id="{C0424B1B-CE1F-8F25-5C0B-2A637892D84B}"/>
                </a:ext>
              </a:extLst>
            </p:cNvPr>
            <p:cNvSpPr txBox="1"/>
            <p:nvPr/>
          </p:nvSpPr>
          <p:spPr>
            <a:xfrm>
              <a:off x="-1257383" y="3859286"/>
              <a:ext cx="3948678" cy="369332"/>
            </a:xfrm>
            <a:prstGeom prst="rect">
              <a:avLst/>
            </a:prstGeom>
            <a:noFill/>
          </p:spPr>
          <p:txBody>
            <a:bodyPr wrap="square" rtlCol="0">
              <a:spAutoFit/>
            </a:bodyP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AI-Powered Travelogue Generation</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grpSp>
      <p:sp>
        <p:nvSpPr>
          <p:cNvPr id="9" name="文字方塊 8">
            <a:extLst>
              <a:ext uri="{FF2B5EF4-FFF2-40B4-BE49-F238E27FC236}">
                <a16:creationId xmlns:a16="http://schemas.microsoft.com/office/drawing/2014/main" id="{EA251A46-AB22-D598-79BC-E435E5A0032C}"/>
              </a:ext>
            </a:extLst>
          </p:cNvPr>
          <p:cNvSpPr txBox="1"/>
          <p:nvPr/>
        </p:nvSpPr>
        <p:spPr>
          <a:xfrm>
            <a:off x="630930" y="4656903"/>
            <a:ext cx="9715569" cy="786754"/>
          </a:xfrm>
          <a:prstGeom prst="rect">
            <a:avLst/>
          </a:prstGeom>
          <a:noFill/>
        </p:spPr>
        <p:txBody>
          <a:bodyPr wrap="square">
            <a:spAutoFit/>
          </a:bodyPr>
          <a:lstStyle/>
          <a:p>
            <a:pPr>
              <a:lnSpc>
                <a:spcPct val="150000"/>
              </a:lnSpc>
            </a:pPr>
            <a:r>
              <a:rPr lang="en" altLang="zh-TW" sz="1600" b="1" dirty="0">
                <a:solidFill>
                  <a:schemeClr val="accent5"/>
                </a:solidFill>
                <a:latin typeface="Times New Roman" panose="02020603050405020304" pitchFamily="18" charset="0"/>
                <a:cs typeface="Times New Roman" panose="02020603050405020304" pitchFamily="18" charset="0"/>
              </a:rPr>
              <a:t>Users can upload their travel photos, and the AI will leverage its rich database of attraction images and text to automatically identify locations and generate a personalized travel journal for their Fukui trip.</a:t>
            </a:r>
            <a:endParaRPr lang="en-US" altLang="zh-TW" sz="1600" b="1" dirty="0">
              <a:solidFill>
                <a:schemeClr val="accent5"/>
              </a:solidFill>
              <a:latin typeface="Times New Roman" panose="02020603050405020304" pitchFamily="18" charset="0"/>
              <a:cs typeface="Times New Roman" panose="02020603050405020304" pitchFamily="18" charset="0"/>
            </a:endParaRPr>
          </a:p>
        </p:txBody>
      </p:sp>
      <p:pic>
        <p:nvPicPr>
          <p:cNvPr id="10" name="圖片 9">
            <a:extLst>
              <a:ext uri="{FF2B5EF4-FFF2-40B4-BE49-F238E27FC236}">
                <a16:creationId xmlns:a16="http://schemas.microsoft.com/office/drawing/2014/main" id="{15E72808-54BC-00E0-AAC7-415421B7BFDD}"/>
              </a:ext>
            </a:extLst>
          </p:cNvPr>
          <p:cNvPicPr>
            <a:picLocks noChangeAspect="1"/>
          </p:cNvPicPr>
          <p:nvPr/>
        </p:nvPicPr>
        <p:blipFill>
          <a:blip r:embed="rId7"/>
          <a:stretch>
            <a:fillRect/>
          </a:stretch>
        </p:blipFill>
        <p:spPr>
          <a:xfrm>
            <a:off x="8475221" y="2090075"/>
            <a:ext cx="540000" cy="540000"/>
          </a:xfrm>
          <a:prstGeom prst="rect">
            <a:avLst/>
          </a:prstGeom>
        </p:spPr>
      </p:pic>
      <p:cxnSp>
        <p:nvCxnSpPr>
          <p:cNvPr id="12" name="直線箭頭接點 11">
            <a:extLst>
              <a:ext uri="{FF2B5EF4-FFF2-40B4-BE49-F238E27FC236}">
                <a16:creationId xmlns:a16="http://schemas.microsoft.com/office/drawing/2014/main" id="{824AA880-43F9-7351-BD72-F31207CFE9C5}"/>
              </a:ext>
            </a:extLst>
          </p:cNvPr>
          <p:cNvCxnSpPr/>
          <p:nvPr/>
        </p:nvCxnSpPr>
        <p:spPr>
          <a:xfrm flipH="1">
            <a:off x="4581749" y="2505205"/>
            <a:ext cx="3561442" cy="1364379"/>
          </a:xfrm>
          <a:prstGeom prst="straightConnector1">
            <a:avLst/>
          </a:prstGeom>
          <a:ln w="38100">
            <a:solidFill>
              <a:schemeClr val="accent5"/>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65357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字方塊 14">
            <a:extLst>
              <a:ext uri="{FF2B5EF4-FFF2-40B4-BE49-F238E27FC236}">
                <a16:creationId xmlns:a16="http://schemas.microsoft.com/office/drawing/2014/main" id="{ED0020E3-6033-27A8-60CB-06C24EDF8BA1}"/>
              </a:ext>
            </a:extLst>
          </p:cNvPr>
          <p:cNvSpPr txBox="1"/>
          <p:nvPr/>
        </p:nvSpPr>
        <p:spPr>
          <a:xfrm>
            <a:off x="370569" y="1199015"/>
            <a:ext cx="6100010" cy="581057"/>
          </a:xfrm>
          <a:prstGeom prst="rect">
            <a:avLst/>
          </a:prstGeom>
          <a:noFill/>
        </p:spPr>
        <p:txBody>
          <a:bodyPr wrap="square">
            <a:spAutoFit/>
          </a:bodyPr>
          <a:lstStyle/>
          <a:p>
            <a:pPr>
              <a:lnSpc>
                <a:spcPct val="150000"/>
              </a:lnSpc>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This Week's Progress </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5" name="投影片編號版面配置區 24">
            <a:extLst>
              <a:ext uri="{FF2B5EF4-FFF2-40B4-BE49-F238E27FC236}">
                <a16:creationId xmlns:a16="http://schemas.microsoft.com/office/drawing/2014/main" id="{E93908B0-3136-92FE-BAE2-0074EE03F86A}"/>
              </a:ext>
            </a:extLst>
          </p:cNvPr>
          <p:cNvSpPr>
            <a:spLocks noGrp="1"/>
          </p:cNvSpPr>
          <p:nvPr>
            <p:ph type="sldNum" sz="quarter" idx="12"/>
          </p:nvPr>
        </p:nvSpPr>
        <p:spPr/>
        <p:txBody>
          <a:bodyPr/>
          <a:lstStyle/>
          <a:p>
            <a:fld id="{F66883B1-9875-FF4C-AEEB-FA9021276C9A}" type="slidenum">
              <a:rPr kumimoji="1" lang="zh-TW" altLang="en-US" smtClean="0"/>
              <a:t>1</a:t>
            </a:fld>
            <a:endParaRPr kumimoji="1" lang="zh-TW" altLang="en-US"/>
          </a:p>
        </p:txBody>
      </p:sp>
      <p:sp>
        <p:nvSpPr>
          <p:cNvPr id="2" name="矩形 1">
            <a:extLst>
              <a:ext uri="{FF2B5EF4-FFF2-40B4-BE49-F238E27FC236}">
                <a16:creationId xmlns:a16="http://schemas.microsoft.com/office/drawing/2014/main" id="{E9C8A473-CFE8-3E20-E0D2-5879A3742198}"/>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 name="橢圓 2">
            <a:extLst>
              <a:ext uri="{FF2B5EF4-FFF2-40B4-BE49-F238E27FC236}">
                <a16:creationId xmlns:a16="http://schemas.microsoft.com/office/drawing/2014/main" id="{203FF43B-8569-5C92-8231-AADA99FD57D6}"/>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4" name="圖片 3">
            <a:extLst>
              <a:ext uri="{FF2B5EF4-FFF2-40B4-BE49-F238E27FC236}">
                <a16:creationId xmlns:a16="http://schemas.microsoft.com/office/drawing/2014/main" id="{931C6CDF-D494-2D8D-5FBB-2BF21D35D150}"/>
              </a:ext>
            </a:extLst>
          </p:cNvPr>
          <p:cNvPicPr>
            <a:picLocks noChangeAspect="1"/>
          </p:cNvPicPr>
          <p:nvPr/>
        </p:nvPicPr>
        <p:blipFill>
          <a:blip r:embed="rId3"/>
          <a:stretch>
            <a:fillRect/>
          </a:stretch>
        </p:blipFill>
        <p:spPr>
          <a:xfrm>
            <a:off x="370569" y="244142"/>
            <a:ext cx="520725" cy="520725"/>
          </a:xfrm>
          <a:prstGeom prst="rect">
            <a:avLst/>
          </a:prstGeom>
        </p:spPr>
      </p:pic>
      <p:sp>
        <p:nvSpPr>
          <p:cNvPr id="14" name="圓角矩形 13">
            <a:extLst>
              <a:ext uri="{FF2B5EF4-FFF2-40B4-BE49-F238E27FC236}">
                <a16:creationId xmlns:a16="http://schemas.microsoft.com/office/drawing/2014/main" id="{C0B5DD1F-E9CC-D29F-C941-D685EBDC3627}"/>
              </a:ext>
            </a:extLst>
          </p:cNvPr>
          <p:cNvSpPr/>
          <p:nvPr/>
        </p:nvSpPr>
        <p:spPr>
          <a:xfrm>
            <a:off x="1887204"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2" name="圓角矩形 21">
            <a:extLst>
              <a:ext uri="{FF2B5EF4-FFF2-40B4-BE49-F238E27FC236}">
                <a16:creationId xmlns:a16="http://schemas.microsoft.com/office/drawing/2014/main" id="{2E093F0F-1C32-E213-E4BA-4237B287453D}"/>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26" name="圓角矩形 25">
            <a:extLst>
              <a:ext uri="{FF2B5EF4-FFF2-40B4-BE49-F238E27FC236}">
                <a16:creationId xmlns:a16="http://schemas.microsoft.com/office/drawing/2014/main" id="{06FA2F36-F56D-CFA3-26E8-0DF05637CB32}"/>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7" name="圓角矩形 26">
            <a:extLst>
              <a:ext uri="{FF2B5EF4-FFF2-40B4-BE49-F238E27FC236}">
                <a16:creationId xmlns:a16="http://schemas.microsoft.com/office/drawing/2014/main" id="{8740C916-D10E-918E-03B7-4324B55F0629}"/>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8" name="圓角矩形 27">
            <a:extLst>
              <a:ext uri="{FF2B5EF4-FFF2-40B4-BE49-F238E27FC236}">
                <a16:creationId xmlns:a16="http://schemas.microsoft.com/office/drawing/2014/main" id="{94996EA0-417F-6DEA-BD1C-7F75234712F1}"/>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9" name="文字方塊 28">
            <a:extLst>
              <a:ext uri="{FF2B5EF4-FFF2-40B4-BE49-F238E27FC236}">
                <a16:creationId xmlns:a16="http://schemas.microsoft.com/office/drawing/2014/main" id="{4E522EAE-2F4D-5D8B-6A06-5E7CA5CE9902}"/>
              </a:ext>
            </a:extLst>
          </p:cNvPr>
          <p:cNvSpPr txBox="1"/>
          <p:nvPr/>
        </p:nvSpPr>
        <p:spPr>
          <a:xfrm>
            <a:off x="370569" y="2126128"/>
            <a:ext cx="9642448" cy="3331874"/>
          </a:xfrm>
          <a:prstGeom prst="rect">
            <a:avLst/>
          </a:prstGeom>
          <a:noFill/>
        </p:spPr>
        <p:txBody>
          <a:bodyPr wrap="none" rtlCol="0">
            <a:spAutoFit/>
          </a:bodyPr>
          <a:lstStyle/>
          <a:p>
            <a:pPr>
              <a:lnSpc>
                <a:spcPct val="200000"/>
              </a:lnSpc>
            </a:pPr>
            <a:r>
              <a:rPr lang="en" altLang="zh-TW" b="1" dirty="0">
                <a:latin typeface="Times New Roman" panose="02020603050405020304" pitchFamily="18" charset="0"/>
                <a:cs typeface="Times New Roman" panose="02020603050405020304" pitchFamily="18" charset="0"/>
              </a:rPr>
              <a:t>Intelligent Chat Mode:</a:t>
            </a:r>
            <a:endParaRPr lang="en" altLang="zh-TW" dirty="0">
              <a:latin typeface="Times New Roman" panose="02020603050405020304" pitchFamily="18" charset="0"/>
              <a:cs typeface="Times New Roman" panose="02020603050405020304" pitchFamily="18" charset="0"/>
            </a:endParaRPr>
          </a:p>
          <a:p>
            <a:pPr marL="285750" indent="-285750">
              <a:lnSpc>
                <a:spcPct val="200000"/>
              </a:lnSpc>
              <a:buFont typeface="Arial" panose="020B0604020202020204" pitchFamily="34" charset="0"/>
              <a:buChar char="•"/>
            </a:pPr>
            <a:r>
              <a:rPr lang="en" altLang="zh-TW" dirty="0">
                <a:latin typeface="Times New Roman" panose="02020603050405020304" pitchFamily="18" charset="0"/>
                <a:cs typeface="Times New Roman" panose="02020603050405020304" pitchFamily="18" charset="0"/>
              </a:rPr>
              <a:t>Expanded "Quick Explore" options and added a "City-Specific Filter".</a:t>
            </a:r>
          </a:p>
          <a:p>
            <a:pPr marL="285750" indent="-285750">
              <a:lnSpc>
                <a:spcPct val="200000"/>
              </a:lnSpc>
              <a:buFont typeface="Arial" panose="020B0604020202020204" pitchFamily="34" charset="0"/>
              <a:buChar char="•"/>
            </a:pPr>
            <a:r>
              <a:rPr lang="en" altLang="zh-TW" dirty="0">
                <a:latin typeface="Times New Roman" panose="02020603050405020304" pitchFamily="18" charset="0"/>
                <a:cs typeface="Times New Roman" panose="02020603050405020304" pitchFamily="18" charset="0"/>
              </a:rPr>
              <a:t>Enabled context-aware queries and AI-powered personalized responses based on time and location.</a:t>
            </a:r>
          </a:p>
          <a:p>
            <a:pPr>
              <a:lnSpc>
                <a:spcPct val="200000"/>
              </a:lnSpc>
            </a:pPr>
            <a:r>
              <a:rPr lang="en" altLang="zh-TW" b="1" dirty="0">
                <a:latin typeface="Times New Roman" panose="02020603050405020304" pitchFamily="18" charset="0"/>
                <a:cs typeface="Times New Roman" panose="02020603050405020304" pitchFamily="18" charset="0"/>
              </a:rPr>
              <a:t>Enhanced Map Mode:</a:t>
            </a:r>
            <a:endParaRPr lang="en" altLang="zh-TW" dirty="0">
              <a:latin typeface="Times New Roman" panose="02020603050405020304" pitchFamily="18" charset="0"/>
              <a:cs typeface="Times New Roman" panose="02020603050405020304" pitchFamily="18" charset="0"/>
            </a:endParaRPr>
          </a:p>
          <a:p>
            <a:pPr marL="285750" indent="-285750">
              <a:lnSpc>
                <a:spcPct val="200000"/>
              </a:lnSpc>
              <a:buFont typeface="Arial" panose="020B0604020202020204" pitchFamily="34" charset="0"/>
              <a:buChar char="•"/>
            </a:pPr>
            <a:r>
              <a:rPr lang="en" altLang="zh-TW" dirty="0">
                <a:latin typeface="Times New Roman" panose="02020603050405020304" pitchFamily="18" charset="0"/>
                <a:cs typeface="Times New Roman" panose="02020603050405020304" pitchFamily="18" charset="0"/>
              </a:rPr>
              <a:t>Implemented filters for "Attractions" and "Shrines &amp; Temples".</a:t>
            </a:r>
          </a:p>
          <a:p>
            <a:pPr marL="285750" indent="-285750">
              <a:lnSpc>
                <a:spcPct val="200000"/>
              </a:lnSpc>
              <a:buFont typeface="Arial" panose="020B0604020202020204" pitchFamily="34" charset="0"/>
              <a:buChar char="•"/>
            </a:pPr>
            <a:r>
              <a:rPr lang="en" altLang="zh-TW" dirty="0">
                <a:latin typeface="Times New Roman" panose="02020603050405020304" pitchFamily="18" charset="0"/>
                <a:cs typeface="Times New Roman" panose="02020603050405020304" pitchFamily="18" charset="0"/>
              </a:rPr>
              <a:t>Developed interactive pop-ups and a structured details panel for points of interest.</a:t>
            </a:r>
          </a:p>
        </p:txBody>
      </p:sp>
    </p:spTree>
    <p:extLst>
      <p:ext uri="{BB962C8B-B14F-4D97-AF65-F5344CB8AC3E}">
        <p14:creationId xmlns:p14="http://schemas.microsoft.com/office/powerpoint/2010/main" val="36103566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2D2136-55D3-A548-9B2A-5D08FE95F9F4}"/>
            </a:ext>
          </a:extLst>
        </p:cNvPr>
        <p:cNvGrpSpPr/>
        <p:nvPr/>
      </p:nvGrpSpPr>
      <p:grpSpPr>
        <a:xfrm>
          <a:off x="0" y="0"/>
          <a:ext cx="0" cy="0"/>
          <a:chOff x="0" y="0"/>
          <a:chExt cx="0" cy="0"/>
        </a:xfrm>
      </p:grpSpPr>
      <p:pic>
        <p:nvPicPr>
          <p:cNvPr id="1028" name="Picture 4" descr="旅遊網公布日本30大景點千本鳥居5連霸- 新聞- Rti 中央廣播電臺">
            <a:extLst>
              <a:ext uri="{FF2B5EF4-FFF2-40B4-BE49-F238E27FC236}">
                <a16:creationId xmlns:a16="http://schemas.microsoft.com/office/drawing/2014/main" id="{E7D53105-1772-BE84-C187-54D34AE5442E}"/>
              </a:ext>
            </a:extLst>
          </p:cNvPr>
          <p:cNvPicPr>
            <a:picLocks noChangeAspect="1" noChangeArrowheads="1"/>
          </p:cNvPicPr>
          <p:nvPr/>
        </p:nvPicPr>
        <p:blipFill>
          <a:blip r:embed="rId3">
            <a:alphaModFix amt="85000"/>
            <a:extLst>
              <a:ext uri="{28A0092B-C50C-407E-A947-70E740481C1C}">
                <a14:useLocalDpi xmlns:a14="http://schemas.microsoft.com/office/drawing/2010/main" val="0"/>
              </a:ext>
            </a:extLst>
          </a:blip>
          <a:srcRect/>
          <a:stretch>
            <a:fillRect/>
          </a:stretch>
        </p:blipFill>
        <p:spPr bwMode="auto">
          <a:xfrm>
            <a:off x="1" y="0"/>
            <a:ext cx="122936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群組 2">
            <a:extLst>
              <a:ext uri="{FF2B5EF4-FFF2-40B4-BE49-F238E27FC236}">
                <a16:creationId xmlns:a16="http://schemas.microsoft.com/office/drawing/2014/main" id="{B4B209B8-79AD-6061-090D-598C37A1B5C1}"/>
              </a:ext>
            </a:extLst>
          </p:cNvPr>
          <p:cNvGrpSpPr/>
          <p:nvPr/>
        </p:nvGrpSpPr>
        <p:grpSpPr>
          <a:xfrm>
            <a:off x="480640" y="2091330"/>
            <a:ext cx="11232321" cy="2675340"/>
            <a:chOff x="552280" y="2279499"/>
            <a:chExt cx="11232321" cy="2675340"/>
          </a:xfrm>
        </p:grpSpPr>
        <p:sp>
          <p:nvSpPr>
            <p:cNvPr id="5" name="矩形 4">
              <a:extLst>
                <a:ext uri="{FF2B5EF4-FFF2-40B4-BE49-F238E27FC236}">
                  <a16:creationId xmlns:a16="http://schemas.microsoft.com/office/drawing/2014/main" id="{9949DC95-C6E4-18FB-C79B-13FC2089DCB6}"/>
                </a:ext>
              </a:extLst>
            </p:cNvPr>
            <p:cNvSpPr/>
            <p:nvPr/>
          </p:nvSpPr>
          <p:spPr>
            <a:xfrm>
              <a:off x="552280" y="2279499"/>
              <a:ext cx="11189041" cy="2675340"/>
            </a:xfrm>
            <a:prstGeom prst="rect">
              <a:avLst/>
            </a:prstGeom>
            <a:solidFill>
              <a:srgbClr val="FFFFFF">
                <a:alpha val="7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6" name="文字方塊 5">
              <a:extLst>
                <a:ext uri="{FF2B5EF4-FFF2-40B4-BE49-F238E27FC236}">
                  <a16:creationId xmlns:a16="http://schemas.microsoft.com/office/drawing/2014/main" id="{6ED36C90-D563-3611-0451-50AD6EF51642}"/>
                </a:ext>
              </a:extLst>
            </p:cNvPr>
            <p:cNvSpPr txBox="1"/>
            <p:nvPr/>
          </p:nvSpPr>
          <p:spPr>
            <a:xfrm>
              <a:off x="801511" y="3017004"/>
              <a:ext cx="10690578" cy="1200329"/>
            </a:xfrm>
            <a:prstGeom prst="rect">
              <a:avLst/>
            </a:prstGeom>
            <a:noFill/>
          </p:spPr>
          <p:txBody>
            <a:bodyPr wrap="square" rtlCol="0">
              <a:spAutoFit/>
            </a:bodyPr>
            <a:lstStyle/>
            <a:p>
              <a:pPr algn="ctr"/>
              <a:r>
                <a:rPr lang="en-US" altLang="zh-TW" sz="7200" b="1" dirty="0">
                  <a:latin typeface="Times New Roman" panose="02020603050405020304" pitchFamily="18" charset="0"/>
                  <a:ea typeface="Noto Serif TC ExtraBold" panose="02020200000000000000" pitchFamily="18" charset="-128"/>
                  <a:cs typeface="Times New Roman" panose="02020603050405020304" pitchFamily="18" charset="0"/>
                </a:rPr>
                <a:t>Thank You!</a:t>
              </a:r>
              <a:endParaRPr lang="zh-TW" altLang="en-US" sz="72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7" name="文字方塊 6">
              <a:extLst>
                <a:ext uri="{FF2B5EF4-FFF2-40B4-BE49-F238E27FC236}">
                  <a16:creationId xmlns:a16="http://schemas.microsoft.com/office/drawing/2014/main" id="{D05F0209-B51F-9090-E0BC-91060AF881D2}"/>
                </a:ext>
              </a:extLst>
            </p:cNvPr>
            <p:cNvSpPr txBox="1"/>
            <p:nvPr/>
          </p:nvSpPr>
          <p:spPr>
            <a:xfrm>
              <a:off x="9859074" y="4447586"/>
              <a:ext cx="1925527" cy="461665"/>
            </a:xfrm>
            <a:prstGeom prst="rect">
              <a:avLst/>
            </a:prstGeom>
            <a:noFill/>
          </p:spPr>
          <p:txBody>
            <a:bodyPr wrap="none" rtlCol="0">
              <a:spAutoFit/>
            </a:bodyPr>
            <a:lstStyle/>
            <a:p>
              <a:r>
                <a:rPr kumimoji="1" lang="en-US" altLang="zh-TW" sz="2400" b="1" dirty="0">
                  <a:latin typeface="Noto Serif TC ExtraBold" panose="02020200000000000000" pitchFamily="18" charset="-128"/>
                  <a:ea typeface="Noto Serif TC ExtraBold" panose="02020200000000000000" pitchFamily="18" charset="-128"/>
                </a:rPr>
                <a:t>2025/08/08</a:t>
              </a:r>
              <a:endParaRPr kumimoji="1" lang="zh-TW" altLang="en-US" sz="2400" b="1" dirty="0">
                <a:latin typeface="Noto Serif TC ExtraBold" panose="02020200000000000000" pitchFamily="18" charset="-128"/>
                <a:ea typeface="Noto Serif TC ExtraBold" panose="02020200000000000000" pitchFamily="18" charset="-128"/>
              </a:endParaRPr>
            </a:p>
          </p:txBody>
        </p:sp>
      </p:grpSp>
      <p:sp>
        <p:nvSpPr>
          <p:cNvPr id="2" name="投影片編號版面配置區 1">
            <a:extLst>
              <a:ext uri="{FF2B5EF4-FFF2-40B4-BE49-F238E27FC236}">
                <a16:creationId xmlns:a16="http://schemas.microsoft.com/office/drawing/2014/main" id="{692A5066-A49C-3C64-5FA2-3EB100759B46}"/>
              </a:ext>
            </a:extLst>
          </p:cNvPr>
          <p:cNvSpPr>
            <a:spLocks noGrp="1"/>
          </p:cNvSpPr>
          <p:nvPr>
            <p:ph type="sldNum" sz="quarter" idx="12"/>
          </p:nvPr>
        </p:nvSpPr>
        <p:spPr/>
        <p:txBody>
          <a:bodyPr/>
          <a:lstStyle/>
          <a:p>
            <a:fld id="{D2089A36-085D-5343-9146-EA9D02667923}" type="slidenum">
              <a:rPr kumimoji="1" lang="zh-TW" altLang="en-US" smtClean="0"/>
              <a:t>19</a:t>
            </a:fld>
            <a:endParaRPr kumimoji="1" lang="zh-TW" altLang="en-US"/>
          </a:p>
        </p:txBody>
      </p:sp>
    </p:spTree>
    <p:extLst>
      <p:ext uri="{BB962C8B-B14F-4D97-AF65-F5344CB8AC3E}">
        <p14:creationId xmlns:p14="http://schemas.microsoft.com/office/powerpoint/2010/main" val="3163732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D3524-A374-A2FD-D78C-39267BF5EBC2}"/>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FBA75725-90B9-3B4E-4890-9C42281C2BAB}"/>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1F82857D-40AD-4612-DB93-635E089E7D5C}"/>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4" name="文字方塊 13">
            <a:extLst>
              <a:ext uri="{FF2B5EF4-FFF2-40B4-BE49-F238E27FC236}">
                <a16:creationId xmlns:a16="http://schemas.microsoft.com/office/drawing/2014/main" id="{A97D4331-B66B-56D6-994F-01C4475CD803}"/>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15" name="圖片 14" descr="一張含有 文字, 軟體, 螢幕擷取畫面, 網頁 的圖片&#10;&#10;AI 產生的內容可能不正確。">
            <a:extLst>
              <a:ext uri="{FF2B5EF4-FFF2-40B4-BE49-F238E27FC236}">
                <a16:creationId xmlns:a16="http://schemas.microsoft.com/office/drawing/2014/main" id="{A58485C8-A485-DC61-4AA0-DFC60AF4051C}"/>
              </a:ext>
            </a:extLst>
          </p:cNvPr>
          <p:cNvPicPr>
            <a:picLocks noChangeAspect="1"/>
          </p:cNvPicPr>
          <p:nvPr/>
        </p:nvPicPr>
        <p:blipFill>
          <a:blip r:embed="rId4"/>
          <a:stretch>
            <a:fillRect/>
          </a:stretch>
        </p:blipFill>
        <p:spPr>
          <a:xfrm>
            <a:off x="4966677" y="2177999"/>
            <a:ext cx="6326233" cy="4680000"/>
          </a:xfrm>
          <a:prstGeom prst="rect">
            <a:avLst/>
          </a:prstGeom>
        </p:spPr>
      </p:pic>
      <p:sp>
        <p:nvSpPr>
          <p:cNvPr id="17" name="矩形 16">
            <a:extLst>
              <a:ext uri="{FF2B5EF4-FFF2-40B4-BE49-F238E27FC236}">
                <a16:creationId xmlns:a16="http://schemas.microsoft.com/office/drawing/2014/main" id="{215FC180-FDA1-A867-B189-4A3544916209}"/>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19" name="橢圓 18">
            <a:extLst>
              <a:ext uri="{FF2B5EF4-FFF2-40B4-BE49-F238E27FC236}">
                <a16:creationId xmlns:a16="http://schemas.microsoft.com/office/drawing/2014/main" id="{0446E4CD-27A8-E2B7-D3C5-29E270084C4C}"/>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33" name="圖片 32">
            <a:extLst>
              <a:ext uri="{FF2B5EF4-FFF2-40B4-BE49-F238E27FC236}">
                <a16:creationId xmlns:a16="http://schemas.microsoft.com/office/drawing/2014/main" id="{687221AB-BEF8-8527-D9F4-D39A7954E0F8}"/>
              </a:ext>
            </a:extLst>
          </p:cNvPr>
          <p:cNvPicPr>
            <a:picLocks noChangeAspect="1"/>
          </p:cNvPicPr>
          <p:nvPr/>
        </p:nvPicPr>
        <p:blipFill>
          <a:blip r:embed="rId5"/>
          <a:stretch>
            <a:fillRect/>
          </a:stretch>
        </p:blipFill>
        <p:spPr>
          <a:xfrm>
            <a:off x="370569" y="244142"/>
            <a:ext cx="520725" cy="520725"/>
          </a:xfrm>
          <a:prstGeom prst="rect">
            <a:avLst/>
          </a:prstGeom>
        </p:spPr>
      </p:pic>
      <p:sp>
        <p:nvSpPr>
          <p:cNvPr id="42" name="圓角矩形 41">
            <a:extLst>
              <a:ext uri="{FF2B5EF4-FFF2-40B4-BE49-F238E27FC236}">
                <a16:creationId xmlns:a16="http://schemas.microsoft.com/office/drawing/2014/main" id="{95302D6D-EE4D-978E-F93F-C03D1E83542C}"/>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3" name="圓角矩形 42">
            <a:extLst>
              <a:ext uri="{FF2B5EF4-FFF2-40B4-BE49-F238E27FC236}">
                <a16:creationId xmlns:a16="http://schemas.microsoft.com/office/drawing/2014/main" id="{EACAA3B5-3812-8099-637D-C48EB16FA04F}"/>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44" name="圓角矩形 43">
            <a:extLst>
              <a:ext uri="{FF2B5EF4-FFF2-40B4-BE49-F238E27FC236}">
                <a16:creationId xmlns:a16="http://schemas.microsoft.com/office/drawing/2014/main" id="{6BEE0541-9316-340B-E404-6D8CBA367B6B}"/>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5" name="圓角矩形 44">
            <a:extLst>
              <a:ext uri="{FF2B5EF4-FFF2-40B4-BE49-F238E27FC236}">
                <a16:creationId xmlns:a16="http://schemas.microsoft.com/office/drawing/2014/main" id="{2946A406-F85F-DB1E-06F4-33B04CEC90B5}"/>
              </a:ext>
            </a:extLst>
          </p:cNvPr>
          <p:cNvSpPr/>
          <p:nvPr/>
        </p:nvSpPr>
        <p:spPr>
          <a:xfrm>
            <a:off x="3972533"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6" name="圓角矩形 45">
            <a:extLst>
              <a:ext uri="{FF2B5EF4-FFF2-40B4-BE49-F238E27FC236}">
                <a16:creationId xmlns:a16="http://schemas.microsoft.com/office/drawing/2014/main" id="{67EB4BA2-76D2-A521-4626-9B6AA32E0820}"/>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7" name="圓角矩形 46">
            <a:extLst>
              <a:ext uri="{FF2B5EF4-FFF2-40B4-BE49-F238E27FC236}">
                <a16:creationId xmlns:a16="http://schemas.microsoft.com/office/drawing/2014/main" id="{795BCDAA-94E0-C4C8-0D99-1A1D1C118F65}"/>
              </a:ext>
            </a:extLst>
          </p:cNvPr>
          <p:cNvSpPr/>
          <p:nvPr/>
        </p:nvSpPr>
        <p:spPr>
          <a:xfrm>
            <a:off x="4913121" y="2543642"/>
            <a:ext cx="6660928" cy="1315643"/>
          </a:xfrm>
          <a:prstGeom prst="roundRect">
            <a:avLst>
              <a:gd name="adj" fmla="val 5242"/>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53" name="群組 52">
            <a:extLst>
              <a:ext uri="{FF2B5EF4-FFF2-40B4-BE49-F238E27FC236}">
                <a16:creationId xmlns:a16="http://schemas.microsoft.com/office/drawing/2014/main" id="{84D94571-EEEE-235B-1EE4-19748A285526}"/>
              </a:ext>
            </a:extLst>
          </p:cNvPr>
          <p:cNvGrpSpPr/>
          <p:nvPr/>
        </p:nvGrpSpPr>
        <p:grpSpPr>
          <a:xfrm>
            <a:off x="772194" y="3631500"/>
            <a:ext cx="3954902" cy="540000"/>
            <a:chOff x="-1224129" y="3773952"/>
            <a:chExt cx="3954902" cy="540000"/>
          </a:xfrm>
        </p:grpSpPr>
        <p:sp>
          <p:nvSpPr>
            <p:cNvPr id="48" name="圓角矩形 47">
              <a:extLst>
                <a:ext uri="{FF2B5EF4-FFF2-40B4-BE49-F238E27FC236}">
                  <a16:creationId xmlns:a16="http://schemas.microsoft.com/office/drawing/2014/main" id="{43D5CABE-3283-A681-4174-18614ED3EAA4}"/>
                </a:ext>
              </a:extLst>
            </p:cNvPr>
            <p:cNvSpPr/>
            <p:nvPr/>
          </p:nvSpPr>
          <p:spPr>
            <a:xfrm>
              <a:off x="-1224129" y="3773952"/>
              <a:ext cx="3915424" cy="540000"/>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9" name="文字方塊 48">
              <a:extLst>
                <a:ext uri="{FF2B5EF4-FFF2-40B4-BE49-F238E27FC236}">
                  <a16:creationId xmlns:a16="http://schemas.microsoft.com/office/drawing/2014/main" id="{1E072D18-97C5-89DA-0792-B0990CCCD6D1}"/>
                </a:ext>
              </a:extLst>
            </p:cNvPr>
            <p:cNvSpPr txBox="1"/>
            <p:nvPr/>
          </p:nvSpPr>
          <p:spPr>
            <a:xfrm>
              <a:off x="-1184650" y="3859286"/>
              <a:ext cx="3915423" cy="369332"/>
            </a:xfrm>
            <a:prstGeom prst="rect">
              <a:avLst/>
            </a:prstGeom>
            <a:noFill/>
          </p:spPr>
          <p:txBody>
            <a:bodyPr wrap="square" rtlCol="0">
              <a:spAutoFit/>
            </a:bodyP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Enhanced "Quick Explore" Feature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grpSp>
      <p:sp>
        <p:nvSpPr>
          <p:cNvPr id="52" name="文字方塊 51">
            <a:extLst>
              <a:ext uri="{FF2B5EF4-FFF2-40B4-BE49-F238E27FC236}">
                <a16:creationId xmlns:a16="http://schemas.microsoft.com/office/drawing/2014/main" id="{25506BF0-0060-5ABA-C4AA-1B3F163EC5C1}"/>
              </a:ext>
            </a:extLst>
          </p:cNvPr>
          <p:cNvSpPr txBox="1"/>
          <p:nvPr/>
        </p:nvSpPr>
        <p:spPr>
          <a:xfrm>
            <a:off x="712825" y="4753786"/>
            <a:ext cx="7959415" cy="786754"/>
          </a:xfrm>
          <a:prstGeom prst="rect">
            <a:avLst/>
          </a:prstGeom>
          <a:noFill/>
        </p:spPr>
        <p:txBody>
          <a:bodyPr wrap="square">
            <a:spAutoFit/>
          </a:bodyPr>
          <a:lstStyle/>
          <a:p>
            <a:pPr>
              <a:lnSpc>
                <a:spcPct val="150000"/>
              </a:lnSpc>
            </a:pPr>
            <a:r>
              <a:rPr lang="en" altLang="zh-TW" sz="1600" b="1" dirty="0">
                <a:solidFill>
                  <a:schemeClr val="accent5"/>
                </a:solidFill>
                <a:latin typeface="Times New Roman" panose="02020603050405020304" pitchFamily="18" charset="0"/>
                <a:cs typeface="Times New Roman" panose="02020603050405020304" pitchFamily="18" charset="0"/>
              </a:rPr>
              <a:t>The number of quick-access categories has been expanded from “four to eight”, </a:t>
            </a:r>
          </a:p>
          <a:p>
            <a:pPr>
              <a:lnSpc>
                <a:spcPct val="150000"/>
              </a:lnSpc>
            </a:pPr>
            <a:r>
              <a:rPr lang="en" altLang="zh-TW" sz="1600" b="1" dirty="0">
                <a:solidFill>
                  <a:schemeClr val="accent5"/>
                </a:solidFill>
                <a:latin typeface="Times New Roman" panose="02020603050405020304" pitchFamily="18" charset="0"/>
                <a:cs typeface="Times New Roman" panose="02020603050405020304" pitchFamily="18" charset="0"/>
              </a:rPr>
              <a:t>offering users more diverse and direct options to enhance their exploration experience.</a:t>
            </a:r>
          </a:p>
        </p:txBody>
      </p:sp>
    </p:spTree>
    <p:extLst>
      <p:ext uri="{BB962C8B-B14F-4D97-AF65-F5344CB8AC3E}">
        <p14:creationId xmlns:p14="http://schemas.microsoft.com/office/powerpoint/2010/main" val="2841776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F3DCD9-44EA-98C8-9C9D-43C5AEA31599}"/>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CD954DB3-90FE-AF03-BC72-970032C5B494}"/>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40DBFE62-30DC-DF71-A841-C2027D6BEACB}"/>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3" name="圖片 2" descr="一張含有 文字, 軟體, 網頁, 網站 的圖片&#10;&#10;AI 產生的內容可能不正確。">
            <a:extLst>
              <a:ext uri="{FF2B5EF4-FFF2-40B4-BE49-F238E27FC236}">
                <a16:creationId xmlns:a16="http://schemas.microsoft.com/office/drawing/2014/main" id="{918ACD5D-BA07-9745-44E4-D9FF6B7AF293}"/>
              </a:ext>
            </a:extLst>
          </p:cNvPr>
          <p:cNvPicPr>
            <a:picLocks noChangeAspect="1"/>
          </p:cNvPicPr>
          <p:nvPr/>
        </p:nvPicPr>
        <p:blipFill>
          <a:blip r:embed="rId4"/>
          <a:stretch>
            <a:fillRect/>
          </a:stretch>
        </p:blipFill>
        <p:spPr>
          <a:xfrm>
            <a:off x="4975266" y="2177999"/>
            <a:ext cx="6309055" cy="4680000"/>
          </a:xfrm>
          <a:prstGeom prst="rect">
            <a:avLst/>
          </a:prstGeom>
        </p:spPr>
      </p:pic>
      <p:sp>
        <p:nvSpPr>
          <p:cNvPr id="23" name="矩形 22">
            <a:extLst>
              <a:ext uri="{FF2B5EF4-FFF2-40B4-BE49-F238E27FC236}">
                <a16:creationId xmlns:a16="http://schemas.microsoft.com/office/drawing/2014/main" id="{50553C8E-6E15-3F50-F854-4899D750ADEE}"/>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4" name="橢圓 23">
            <a:extLst>
              <a:ext uri="{FF2B5EF4-FFF2-40B4-BE49-F238E27FC236}">
                <a16:creationId xmlns:a16="http://schemas.microsoft.com/office/drawing/2014/main" id="{A3D828D0-71BA-DCBF-1C74-85445A29D4F7}"/>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5" name="圖片 24">
            <a:extLst>
              <a:ext uri="{FF2B5EF4-FFF2-40B4-BE49-F238E27FC236}">
                <a16:creationId xmlns:a16="http://schemas.microsoft.com/office/drawing/2014/main" id="{91CDFBBB-C159-759A-5D28-39D66D78C83D}"/>
              </a:ext>
            </a:extLst>
          </p:cNvPr>
          <p:cNvPicPr>
            <a:picLocks noChangeAspect="1"/>
          </p:cNvPicPr>
          <p:nvPr/>
        </p:nvPicPr>
        <p:blipFill>
          <a:blip r:embed="rId5"/>
          <a:stretch>
            <a:fillRect/>
          </a:stretch>
        </p:blipFill>
        <p:spPr>
          <a:xfrm>
            <a:off x="370569" y="244142"/>
            <a:ext cx="520725" cy="520725"/>
          </a:xfrm>
          <a:prstGeom prst="rect">
            <a:avLst/>
          </a:prstGeom>
        </p:spPr>
      </p:pic>
      <p:sp>
        <p:nvSpPr>
          <p:cNvPr id="26" name="圓角矩形 25">
            <a:extLst>
              <a:ext uri="{FF2B5EF4-FFF2-40B4-BE49-F238E27FC236}">
                <a16:creationId xmlns:a16="http://schemas.microsoft.com/office/drawing/2014/main" id="{A2101DAE-B352-A4BE-AA15-79F57F48F5D8}"/>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7" name="圓角矩形 26">
            <a:extLst>
              <a:ext uri="{FF2B5EF4-FFF2-40B4-BE49-F238E27FC236}">
                <a16:creationId xmlns:a16="http://schemas.microsoft.com/office/drawing/2014/main" id="{D8D2CD6D-3159-3AD2-1AEC-F435622C2E48}"/>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28" name="圓角矩形 27">
            <a:extLst>
              <a:ext uri="{FF2B5EF4-FFF2-40B4-BE49-F238E27FC236}">
                <a16:creationId xmlns:a16="http://schemas.microsoft.com/office/drawing/2014/main" id="{1AA3BC09-CE1E-DC7C-EE3B-D724484D6EB9}"/>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9" name="圓角矩形 28">
            <a:extLst>
              <a:ext uri="{FF2B5EF4-FFF2-40B4-BE49-F238E27FC236}">
                <a16:creationId xmlns:a16="http://schemas.microsoft.com/office/drawing/2014/main" id="{47381169-80E4-25F3-3779-E26142DF67FF}"/>
              </a:ext>
            </a:extLst>
          </p:cNvPr>
          <p:cNvSpPr/>
          <p:nvPr/>
        </p:nvSpPr>
        <p:spPr>
          <a:xfrm>
            <a:off x="3972533"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0" name="圓角矩形 29">
            <a:extLst>
              <a:ext uri="{FF2B5EF4-FFF2-40B4-BE49-F238E27FC236}">
                <a16:creationId xmlns:a16="http://schemas.microsoft.com/office/drawing/2014/main" id="{894ECC3A-58B7-DC06-7EAE-55E1845D6170}"/>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1" name="文字方塊 30">
            <a:extLst>
              <a:ext uri="{FF2B5EF4-FFF2-40B4-BE49-F238E27FC236}">
                <a16:creationId xmlns:a16="http://schemas.microsoft.com/office/drawing/2014/main" id="{5343B06E-524C-72CF-24B0-E58803ABF998}"/>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2" name="圓角矩形 31">
            <a:extLst>
              <a:ext uri="{FF2B5EF4-FFF2-40B4-BE49-F238E27FC236}">
                <a16:creationId xmlns:a16="http://schemas.microsoft.com/office/drawing/2014/main" id="{0A4F5168-A728-122C-4C5B-72328CA5AF76}"/>
              </a:ext>
            </a:extLst>
          </p:cNvPr>
          <p:cNvSpPr/>
          <p:nvPr/>
        </p:nvSpPr>
        <p:spPr>
          <a:xfrm>
            <a:off x="10471759" y="2505206"/>
            <a:ext cx="1062149" cy="1331890"/>
          </a:xfrm>
          <a:prstGeom prst="round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5" name="圓角矩形 34">
            <a:extLst>
              <a:ext uri="{FF2B5EF4-FFF2-40B4-BE49-F238E27FC236}">
                <a16:creationId xmlns:a16="http://schemas.microsoft.com/office/drawing/2014/main" id="{AD51BE57-2421-892F-A459-03645AEC8F2C}"/>
              </a:ext>
            </a:extLst>
          </p:cNvPr>
          <p:cNvSpPr/>
          <p:nvPr/>
        </p:nvSpPr>
        <p:spPr>
          <a:xfrm>
            <a:off x="9006214" y="4479433"/>
            <a:ext cx="2738940" cy="540000"/>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6" name="文字方塊 35">
            <a:extLst>
              <a:ext uri="{FF2B5EF4-FFF2-40B4-BE49-F238E27FC236}">
                <a16:creationId xmlns:a16="http://schemas.microsoft.com/office/drawing/2014/main" id="{4BC8F473-4ED5-064A-2360-C11B95698CD8}"/>
              </a:ext>
            </a:extLst>
          </p:cNvPr>
          <p:cNvSpPr txBox="1"/>
          <p:nvPr/>
        </p:nvSpPr>
        <p:spPr>
          <a:xfrm>
            <a:off x="9161249" y="4563923"/>
            <a:ext cx="2428870" cy="369332"/>
          </a:xfrm>
          <a:prstGeom prst="rect">
            <a:avLst/>
          </a:prstGeom>
          <a:noFill/>
        </p:spPr>
        <p:txBody>
          <a:bodyPr wrap="non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City-Specific Filtering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37" name="文字方塊 36">
            <a:extLst>
              <a:ext uri="{FF2B5EF4-FFF2-40B4-BE49-F238E27FC236}">
                <a16:creationId xmlns:a16="http://schemas.microsoft.com/office/drawing/2014/main" id="{618983D9-AA84-A82B-F8FD-C16516185976}"/>
              </a:ext>
            </a:extLst>
          </p:cNvPr>
          <p:cNvSpPr txBox="1"/>
          <p:nvPr/>
        </p:nvSpPr>
        <p:spPr>
          <a:xfrm>
            <a:off x="4416507" y="5017745"/>
            <a:ext cx="7328647" cy="786754"/>
          </a:xfrm>
          <a:prstGeom prst="rect">
            <a:avLst/>
          </a:prstGeom>
          <a:noFill/>
        </p:spPr>
        <p:txBody>
          <a:bodyPr wrap="square">
            <a:spAutoFit/>
          </a:bodyPr>
          <a:lstStyle/>
          <a:p>
            <a:pPr algn="just">
              <a:lnSpc>
                <a:spcPct val="150000"/>
              </a:lnSpc>
            </a:pPr>
            <a:r>
              <a:rPr lang="en" altLang="zh-TW" sz="1600" b="1" dirty="0">
                <a:solidFill>
                  <a:schemeClr val="accent6"/>
                </a:solidFill>
                <a:latin typeface="Times New Roman" panose="02020603050405020304" pitchFamily="18" charset="0"/>
                <a:cs typeface="Times New Roman" panose="02020603050405020304" pitchFamily="18" charset="0"/>
              </a:rPr>
              <a:t>A "Select City" feature has been added, enabling users to filter information and receive recommendations tailored to a specific city within Fukui Prefecture.</a:t>
            </a:r>
            <a:endParaRPr lang="zh-TW" altLang="en-US" sz="1600" b="1" dirty="0">
              <a:solidFill>
                <a:schemeClr val="accent6"/>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08842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AEB668-5EC7-B9D1-1DBA-C0A442C92B4B}"/>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F889E67F-2B64-7869-8519-3BB472D73CF9}"/>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0110CF37-8A16-CA93-DEB7-F5F0BBA615E1}"/>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4" name="圖片 3" descr="一張含有 文字, 軟體, 網頁, 網站 的圖片&#10;&#10;AI 產生的內容可能不正確。">
            <a:extLst>
              <a:ext uri="{FF2B5EF4-FFF2-40B4-BE49-F238E27FC236}">
                <a16:creationId xmlns:a16="http://schemas.microsoft.com/office/drawing/2014/main" id="{9C8062DA-41C2-EE7D-EC81-647E4159F3FC}"/>
              </a:ext>
            </a:extLst>
          </p:cNvPr>
          <p:cNvPicPr>
            <a:picLocks noChangeAspect="1"/>
          </p:cNvPicPr>
          <p:nvPr/>
        </p:nvPicPr>
        <p:blipFill>
          <a:blip r:embed="rId4"/>
          <a:stretch>
            <a:fillRect/>
          </a:stretch>
        </p:blipFill>
        <p:spPr>
          <a:xfrm>
            <a:off x="4987173" y="2177999"/>
            <a:ext cx="6285241" cy="4680000"/>
          </a:xfrm>
          <a:prstGeom prst="rect">
            <a:avLst/>
          </a:prstGeom>
        </p:spPr>
      </p:pic>
      <p:sp>
        <p:nvSpPr>
          <p:cNvPr id="23" name="矩形 22">
            <a:extLst>
              <a:ext uri="{FF2B5EF4-FFF2-40B4-BE49-F238E27FC236}">
                <a16:creationId xmlns:a16="http://schemas.microsoft.com/office/drawing/2014/main" id="{8B3828C7-83EC-4F0C-7019-1DA52A4C06B7}"/>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4" name="橢圓 23">
            <a:extLst>
              <a:ext uri="{FF2B5EF4-FFF2-40B4-BE49-F238E27FC236}">
                <a16:creationId xmlns:a16="http://schemas.microsoft.com/office/drawing/2014/main" id="{CC41F4EB-5D43-E3C5-711E-B05923C0922F}"/>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5" name="圖片 24">
            <a:extLst>
              <a:ext uri="{FF2B5EF4-FFF2-40B4-BE49-F238E27FC236}">
                <a16:creationId xmlns:a16="http://schemas.microsoft.com/office/drawing/2014/main" id="{11D92898-ACFA-48CD-ED56-FB200C8326F9}"/>
              </a:ext>
            </a:extLst>
          </p:cNvPr>
          <p:cNvPicPr>
            <a:picLocks noChangeAspect="1"/>
          </p:cNvPicPr>
          <p:nvPr/>
        </p:nvPicPr>
        <p:blipFill>
          <a:blip r:embed="rId5"/>
          <a:stretch>
            <a:fillRect/>
          </a:stretch>
        </p:blipFill>
        <p:spPr>
          <a:xfrm>
            <a:off x="370569" y="244142"/>
            <a:ext cx="520725" cy="520725"/>
          </a:xfrm>
          <a:prstGeom prst="rect">
            <a:avLst/>
          </a:prstGeom>
        </p:spPr>
      </p:pic>
      <p:sp>
        <p:nvSpPr>
          <p:cNvPr id="26" name="圓角矩形 25">
            <a:extLst>
              <a:ext uri="{FF2B5EF4-FFF2-40B4-BE49-F238E27FC236}">
                <a16:creationId xmlns:a16="http://schemas.microsoft.com/office/drawing/2014/main" id="{474D3D37-1D32-E9BF-3B98-EA7136C6D079}"/>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7" name="圓角矩形 26">
            <a:extLst>
              <a:ext uri="{FF2B5EF4-FFF2-40B4-BE49-F238E27FC236}">
                <a16:creationId xmlns:a16="http://schemas.microsoft.com/office/drawing/2014/main" id="{84B05F19-43F4-7559-E3DE-4074A9FC3949}"/>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28" name="圓角矩形 27">
            <a:extLst>
              <a:ext uri="{FF2B5EF4-FFF2-40B4-BE49-F238E27FC236}">
                <a16:creationId xmlns:a16="http://schemas.microsoft.com/office/drawing/2014/main" id="{177BFAE6-636B-53F9-C611-3D159349986F}"/>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29" name="圓角矩形 28">
            <a:extLst>
              <a:ext uri="{FF2B5EF4-FFF2-40B4-BE49-F238E27FC236}">
                <a16:creationId xmlns:a16="http://schemas.microsoft.com/office/drawing/2014/main" id="{5216CB0B-D04B-BAFC-D9F4-45616B251C0E}"/>
              </a:ext>
            </a:extLst>
          </p:cNvPr>
          <p:cNvSpPr/>
          <p:nvPr/>
        </p:nvSpPr>
        <p:spPr>
          <a:xfrm>
            <a:off x="3972533"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0" name="圓角矩形 29">
            <a:extLst>
              <a:ext uri="{FF2B5EF4-FFF2-40B4-BE49-F238E27FC236}">
                <a16:creationId xmlns:a16="http://schemas.microsoft.com/office/drawing/2014/main" id="{FD989EBE-B5DE-3032-8FEC-4A0EADE11FDD}"/>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1" name="文字方塊 30">
            <a:extLst>
              <a:ext uri="{FF2B5EF4-FFF2-40B4-BE49-F238E27FC236}">
                <a16:creationId xmlns:a16="http://schemas.microsoft.com/office/drawing/2014/main" id="{AC81C2FE-504C-819C-93BC-6FC9BEF0C0E9}"/>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2" name="圓角矩形 31">
            <a:extLst>
              <a:ext uri="{FF2B5EF4-FFF2-40B4-BE49-F238E27FC236}">
                <a16:creationId xmlns:a16="http://schemas.microsoft.com/office/drawing/2014/main" id="{56376D9B-82B9-C666-F0E6-7C8DCCC4EDA1}"/>
              </a:ext>
            </a:extLst>
          </p:cNvPr>
          <p:cNvSpPr/>
          <p:nvPr/>
        </p:nvSpPr>
        <p:spPr>
          <a:xfrm>
            <a:off x="6375748" y="2645408"/>
            <a:ext cx="1929008" cy="672052"/>
          </a:xfrm>
          <a:prstGeom prst="roundRect">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accent2"/>
              </a:solidFill>
            </a:endParaRPr>
          </a:p>
        </p:txBody>
      </p:sp>
      <p:sp>
        <p:nvSpPr>
          <p:cNvPr id="33" name="橢圓 32">
            <a:extLst>
              <a:ext uri="{FF2B5EF4-FFF2-40B4-BE49-F238E27FC236}">
                <a16:creationId xmlns:a16="http://schemas.microsoft.com/office/drawing/2014/main" id="{4CA66FB6-1B59-CAA8-95B6-78196C0DB331}"/>
              </a:ext>
            </a:extLst>
          </p:cNvPr>
          <p:cNvSpPr>
            <a:spLocks noChangeAspect="1"/>
          </p:cNvSpPr>
          <p:nvPr/>
        </p:nvSpPr>
        <p:spPr>
          <a:xfrm>
            <a:off x="2043893" y="2498440"/>
            <a:ext cx="540000" cy="540000"/>
          </a:xfrm>
          <a:prstGeom prst="ellipse">
            <a:avLst/>
          </a:prstGeom>
          <a:solidFill>
            <a:schemeClr val="accent2"/>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4" name="文字方塊 33">
            <a:extLst>
              <a:ext uri="{FF2B5EF4-FFF2-40B4-BE49-F238E27FC236}">
                <a16:creationId xmlns:a16="http://schemas.microsoft.com/office/drawing/2014/main" id="{F01576B6-82E2-6D45-DBF5-2D24144BF72C}"/>
              </a:ext>
            </a:extLst>
          </p:cNvPr>
          <p:cNvSpPr txBox="1"/>
          <p:nvPr/>
        </p:nvSpPr>
        <p:spPr>
          <a:xfrm>
            <a:off x="2144616" y="2537607"/>
            <a:ext cx="338554" cy="461665"/>
          </a:xfrm>
          <a:prstGeom prst="rect">
            <a:avLst/>
          </a:prstGeom>
          <a:noFill/>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2</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sp>
        <p:nvSpPr>
          <p:cNvPr id="35" name="圓角矩形 34">
            <a:extLst>
              <a:ext uri="{FF2B5EF4-FFF2-40B4-BE49-F238E27FC236}">
                <a16:creationId xmlns:a16="http://schemas.microsoft.com/office/drawing/2014/main" id="{C5025CE6-5765-652E-43D3-DBA8BB5EC26C}"/>
              </a:ext>
            </a:extLst>
          </p:cNvPr>
          <p:cNvSpPr/>
          <p:nvPr/>
        </p:nvSpPr>
        <p:spPr>
          <a:xfrm>
            <a:off x="2693533" y="2498440"/>
            <a:ext cx="3429448" cy="5400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6" name="文字方塊 35">
            <a:extLst>
              <a:ext uri="{FF2B5EF4-FFF2-40B4-BE49-F238E27FC236}">
                <a16:creationId xmlns:a16="http://schemas.microsoft.com/office/drawing/2014/main" id="{A0CD25B5-95B8-8C82-8D85-FB1B6DB5E429}"/>
              </a:ext>
            </a:extLst>
          </p:cNvPr>
          <p:cNvSpPr txBox="1"/>
          <p:nvPr/>
        </p:nvSpPr>
        <p:spPr>
          <a:xfrm>
            <a:off x="2684616" y="2583773"/>
            <a:ext cx="3373643" cy="369332"/>
          </a:xfrm>
          <a:prstGeom prst="rect">
            <a:avLst/>
          </a:prstGeom>
          <a:noFill/>
        </p:spPr>
        <p:txBody>
          <a:bodyPr wrap="square" rtlCol="0">
            <a:spAutoFit/>
          </a:bodyPr>
          <a:lstStyle/>
          <a:p>
            <a:pPr algn="ctr"/>
            <a:r>
              <a:rPr lang="en" altLang="zh-TW" b="1" dirty="0">
                <a:solidFill>
                  <a:schemeClr val="bg1"/>
                </a:solidFill>
                <a:latin typeface="Times New Roman" panose="02020603050405020304" pitchFamily="18" charset="0"/>
                <a:cs typeface="Times New Roman" panose="02020603050405020304" pitchFamily="18" charset="0"/>
              </a:rPr>
              <a:t>Quick Explore for “Attraction”</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37" name="橢圓 36">
            <a:extLst>
              <a:ext uri="{FF2B5EF4-FFF2-40B4-BE49-F238E27FC236}">
                <a16:creationId xmlns:a16="http://schemas.microsoft.com/office/drawing/2014/main" id="{9B1F9622-E0B3-728A-8AD1-90DB8B300A78}"/>
              </a:ext>
            </a:extLst>
          </p:cNvPr>
          <p:cNvSpPr>
            <a:spLocks noChangeAspect="1"/>
          </p:cNvSpPr>
          <p:nvPr/>
        </p:nvSpPr>
        <p:spPr>
          <a:xfrm>
            <a:off x="8099218" y="1404295"/>
            <a:ext cx="540000" cy="540000"/>
          </a:xfrm>
          <a:prstGeom prst="ellipse">
            <a:avLst/>
          </a:prstGeom>
          <a:solidFill>
            <a:schemeClr val="accent2"/>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8" name="文字方塊 37">
            <a:extLst>
              <a:ext uri="{FF2B5EF4-FFF2-40B4-BE49-F238E27FC236}">
                <a16:creationId xmlns:a16="http://schemas.microsoft.com/office/drawing/2014/main" id="{0E1E339C-F8C2-5AB9-4E33-20F39CFB8EA2}"/>
              </a:ext>
            </a:extLst>
          </p:cNvPr>
          <p:cNvSpPr txBox="1"/>
          <p:nvPr/>
        </p:nvSpPr>
        <p:spPr>
          <a:xfrm>
            <a:off x="8199941" y="1443462"/>
            <a:ext cx="338554" cy="461665"/>
          </a:xfrm>
          <a:prstGeom prst="rect">
            <a:avLst/>
          </a:prstGeom>
          <a:noFill/>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1</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sp>
        <p:nvSpPr>
          <p:cNvPr id="39" name="圓角矩形 38">
            <a:extLst>
              <a:ext uri="{FF2B5EF4-FFF2-40B4-BE49-F238E27FC236}">
                <a16:creationId xmlns:a16="http://schemas.microsoft.com/office/drawing/2014/main" id="{1FA31614-4C6F-CC82-F888-6419CAA06AE6}"/>
              </a:ext>
            </a:extLst>
          </p:cNvPr>
          <p:cNvSpPr/>
          <p:nvPr/>
        </p:nvSpPr>
        <p:spPr>
          <a:xfrm>
            <a:off x="8793271" y="1400161"/>
            <a:ext cx="1724024" cy="5400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0" name="文字方塊 39">
            <a:extLst>
              <a:ext uri="{FF2B5EF4-FFF2-40B4-BE49-F238E27FC236}">
                <a16:creationId xmlns:a16="http://schemas.microsoft.com/office/drawing/2014/main" id="{4A702A33-8764-BFCF-E17A-FD57526BF3C7}"/>
              </a:ext>
            </a:extLst>
          </p:cNvPr>
          <p:cNvSpPr txBox="1"/>
          <p:nvPr/>
        </p:nvSpPr>
        <p:spPr>
          <a:xfrm>
            <a:off x="8881671" y="1476014"/>
            <a:ext cx="1635624" cy="369332"/>
          </a:xfrm>
          <a:prstGeom prst="rect">
            <a:avLst/>
          </a:prstGeom>
          <a:noFill/>
        </p:spPr>
        <p:txBody>
          <a:bodyPr wrap="square" rtlCol="0">
            <a:spAutoFit/>
          </a:bodyPr>
          <a:lstStyle/>
          <a:p>
            <a:pPr algn="ctr"/>
            <a:r>
              <a:rPr lang="en" altLang="zh-TW" b="1" dirty="0">
                <a:solidFill>
                  <a:schemeClr val="bg1"/>
                </a:solidFill>
                <a:latin typeface="Times New Roman" panose="02020603050405020304" pitchFamily="18" charset="0"/>
                <a:cs typeface="Times New Roman" panose="02020603050405020304" pitchFamily="18" charset="0"/>
              </a:rPr>
              <a:t>City Filter</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41" name="圓角矩形 40">
            <a:extLst>
              <a:ext uri="{FF2B5EF4-FFF2-40B4-BE49-F238E27FC236}">
                <a16:creationId xmlns:a16="http://schemas.microsoft.com/office/drawing/2014/main" id="{C4103ABD-B6F5-8F8B-9F66-081A15740911}"/>
              </a:ext>
            </a:extLst>
          </p:cNvPr>
          <p:cNvSpPr/>
          <p:nvPr/>
        </p:nvSpPr>
        <p:spPr>
          <a:xfrm>
            <a:off x="10471759" y="2049409"/>
            <a:ext cx="889055" cy="495299"/>
          </a:xfrm>
          <a:prstGeom prst="roundRect">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accent2"/>
              </a:solidFill>
            </a:endParaRPr>
          </a:p>
        </p:txBody>
      </p:sp>
      <p:sp>
        <p:nvSpPr>
          <p:cNvPr id="47" name="圓角矩形 46">
            <a:extLst>
              <a:ext uri="{FF2B5EF4-FFF2-40B4-BE49-F238E27FC236}">
                <a16:creationId xmlns:a16="http://schemas.microsoft.com/office/drawing/2014/main" id="{544BB239-E0CA-7EAB-EB64-EAEB365A22A9}"/>
              </a:ext>
            </a:extLst>
          </p:cNvPr>
          <p:cNvSpPr/>
          <p:nvPr/>
        </p:nvSpPr>
        <p:spPr>
          <a:xfrm>
            <a:off x="4848853" y="6273249"/>
            <a:ext cx="6599935" cy="672052"/>
          </a:xfrm>
          <a:prstGeom prst="roundRect">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accent2"/>
              </a:solidFill>
            </a:endParaRPr>
          </a:p>
        </p:txBody>
      </p:sp>
      <p:sp>
        <p:nvSpPr>
          <p:cNvPr id="48" name="橢圓 47">
            <a:extLst>
              <a:ext uri="{FF2B5EF4-FFF2-40B4-BE49-F238E27FC236}">
                <a16:creationId xmlns:a16="http://schemas.microsoft.com/office/drawing/2014/main" id="{025F5EBC-E110-05F8-0A80-42FDB9D53E72}"/>
              </a:ext>
            </a:extLst>
          </p:cNvPr>
          <p:cNvSpPr>
            <a:spLocks noChangeAspect="1"/>
          </p:cNvSpPr>
          <p:nvPr/>
        </p:nvSpPr>
        <p:spPr>
          <a:xfrm>
            <a:off x="7369700" y="5530033"/>
            <a:ext cx="540000" cy="540000"/>
          </a:xfrm>
          <a:prstGeom prst="ellipse">
            <a:avLst/>
          </a:prstGeom>
          <a:solidFill>
            <a:schemeClr val="accent2"/>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9" name="文字方塊 48">
            <a:extLst>
              <a:ext uri="{FF2B5EF4-FFF2-40B4-BE49-F238E27FC236}">
                <a16:creationId xmlns:a16="http://schemas.microsoft.com/office/drawing/2014/main" id="{FFEBC8BE-FBB3-2B3E-4D8C-C210A1AB44B0}"/>
              </a:ext>
            </a:extLst>
          </p:cNvPr>
          <p:cNvSpPr txBox="1"/>
          <p:nvPr/>
        </p:nvSpPr>
        <p:spPr>
          <a:xfrm>
            <a:off x="7470423" y="5569200"/>
            <a:ext cx="338554" cy="461665"/>
          </a:xfrm>
          <a:prstGeom prst="rect">
            <a:avLst/>
          </a:prstGeom>
          <a:noFill/>
        </p:spPr>
        <p:txBody>
          <a:bodyPr wrap="none" rtlCol="0">
            <a:spAutoFit/>
          </a:bodyPr>
          <a:lstStyle/>
          <a:p>
            <a:r>
              <a:rPr kumimoji="1" lang="en-US" altLang="zh-TW" sz="2400" b="1" dirty="0">
                <a:solidFill>
                  <a:schemeClr val="bg1"/>
                </a:solidFill>
                <a:latin typeface="Times New Roman" panose="02020603050405020304" pitchFamily="18" charset="0"/>
                <a:cs typeface="Times New Roman" panose="02020603050405020304" pitchFamily="18" charset="0"/>
              </a:rPr>
              <a:t>3</a:t>
            </a:r>
            <a:endParaRPr kumimoji="1" lang="zh-TW" altLang="en-US" sz="2400" b="1" dirty="0">
              <a:solidFill>
                <a:schemeClr val="bg1"/>
              </a:solidFill>
              <a:latin typeface="Times New Roman" panose="02020603050405020304" pitchFamily="18" charset="0"/>
              <a:cs typeface="Times New Roman" panose="02020603050405020304" pitchFamily="18" charset="0"/>
            </a:endParaRPr>
          </a:p>
        </p:txBody>
      </p:sp>
      <p:sp>
        <p:nvSpPr>
          <p:cNvPr id="50" name="圓角矩形 49">
            <a:extLst>
              <a:ext uri="{FF2B5EF4-FFF2-40B4-BE49-F238E27FC236}">
                <a16:creationId xmlns:a16="http://schemas.microsoft.com/office/drawing/2014/main" id="{DFD6C442-9D02-2812-2EC4-90213AB76FA5}"/>
              </a:ext>
            </a:extLst>
          </p:cNvPr>
          <p:cNvSpPr/>
          <p:nvPr/>
        </p:nvSpPr>
        <p:spPr>
          <a:xfrm>
            <a:off x="8019340" y="5530033"/>
            <a:ext cx="3429448" cy="5400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1" name="文字方塊 50">
            <a:extLst>
              <a:ext uri="{FF2B5EF4-FFF2-40B4-BE49-F238E27FC236}">
                <a16:creationId xmlns:a16="http://schemas.microsoft.com/office/drawing/2014/main" id="{1CE2E9B5-7353-473F-E3A7-B57E6B44FA6B}"/>
              </a:ext>
            </a:extLst>
          </p:cNvPr>
          <p:cNvSpPr txBox="1"/>
          <p:nvPr/>
        </p:nvSpPr>
        <p:spPr>
          <a:xfrm>
            <a:off x="8127313" y="5614523"/>
            <a:ext cx="3135831" cy="369332"/>
          </a:xfrm>
          <a:prstGeom prst="rect">
            <a:avLst/>
          </a:prstGeom>
          <a:noFill/>
        </p:spPr>
        <p:txBody>
          <a:bodyPr wrap="squar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Generates a specific query</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52" name="文字方塊 51">
            <a:extLst>
              <a:ext uri="{FF2B5EF4-FFF2-40B4-BE49-F238E27FC236}">
                <a16:creationId xmlns:a16="http://schemas.microsoft.com/office/drawing/2014/main" id="{32388F86-EDBC-8753-4BCC-FE9EBF717909}"/>
              </a:ext>
            </a:extLst>
          </p:cNvPr>
          <p:cNvSpPr txBox="1"/>
          <p:nvPr/>
        </p:nvSpPr>
        <p:spPr>
          <a:xfrm>
            <a:off x="422140" y="4818604"/>
            <a:ext cx="7354189" cy="1289007"/>
          </a:xfrm>
          <a:prstGeom prst="rect">
            <a:avLst/>
          </a:prstGeom>
          <a:noFill/>
        </p:spPr>
        <p:txBody>
          <a:bodyPr wrap="square" rtlCol="0">
            <a:spAutoFit/>
          </a:bodyPr>
          <a:lstStyle/>
          <a:p>
            <a:pPr>
              <a:lnSpc>
                <a:spcPct val="150000"/>
              </a:lnSpc>
            </a:pPr>
            <a:r>
              <a:rPr lang="en" altLang="zh-TW" b="1" dirty="0">
                <a:solidFill>
                  <a:schemeClr val="accent2"/>
                </a:solidFill>
                <a:latin typeface="Times New Roman" panose="02020603050405020304" pitchFamily="18" charset="0"/>
                <a:cs typeface="Times New Roman" panose="02020603050405020304" pitchFamily="18" charset="0"/>
              </a:rPr>
              <a:t>By combining the "City Filter" with a "Quick Explore" category, the system automatically generates a specific query and populates it in the chat box, significantly streamlining the user's workflow.</a:t>
            </a:r>
          </a:p>
        </p:txBody>
      </p:sp>
    </p:spTree>
    <p:extLst>
      <p:ext uri="{BB962C8B-B14F-4D97-AF65-F5344CB8AC3E}">
        <p14:creationId xmlns:p14="http://schemas.microsoft.com/office/powerpoint/2010/main" val="4273948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38F27D-66BD-FA22-6942-136FFBBD890D}"/>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3F09D009-B302-30BF-0737-61FBFB8FE2F0}"/>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C423AEE3-33AA-7A3F-9204-74109221DF12}"/>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2" name="圖片 1">
            <a:extLst>
              <a:ext uri="{FF2B5EF4-FFF2-40B4-BE49-F238E27FC236}">
                <a16:creationId xmlns:a16="http://schemas.microsoft.com/office/drawing/2014/main" id="{8AD619FB-72F8-F01F-FDBC-7C8E2FEA7A4D}"/>
              </a:ext>
            </a:extLst>
          </p:cNvPr>
          <p:cNvPicPr>
            <a:picLocks noChangeAspect="1"/>
          </p:cNvPicPr>
          <p:nvPr/>
        </p:nvPicPr>
        <p:blipFill>
          <a:blip r:embed="rId4"/>
          <a:stretch>
            <a:fillRect/>
          </a:stretch>
        </p:blipFill>
        <p:spPr>
          <a:xfrm>
            <a:off x="4984833" y="2177999"/>
            <a:ext cx="6289921" cy="4680000"/>
          </a:xfrm>
          <a:prstGeom prst="rect">
            <a:avLst/>
          </a:prstGeom>
        </p:spPr>
      </p:pic>
      <p:sp>
        <p:nvSpPr>
          <p:cNvPr id="29" name="矩形 28">
            <a:extLst>
              <a:ext uri="{FF2B5EF4-FFF2-40B4-BE49-F238E27FC236}">
                <a16:creationId xmlns:a16="http://schemas.microsoft.com/office/drawing/2014/main" id="{E80646D1-AE7C-1117-68A6-F129A588F857}"/>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0" name="橢圓 29">
            <a:extLst>
              <a:ext uri="{FF2B5EF4-FFF2-40B4-BE49-F238E27FC236}">
                <a16:creationId xmlns:a16="http://schemas.microsoft.com/office/drawing/2014/main" id="{4F10FC0E-593F-2BCF-9494-C83EE63D36F0}"/>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31" name="圖片 30">
            <a:extLst>
              <a:ext uri="{FF2B5EF4-FFF2-40B4-BE49-F238E27FC236}">
                <a16:creationId xmlns:a16="http://schemas.microsoft.com/office/drawing/2014/main" id="{C8441AA4-75FC-9F31-F8E8-1B3EDE7CE81E}"/>
              </a:ext>
            </a:extLst>
          </p:cNvPr>
          <p:cNvPicPr>
            <a:picLocks noChangeAspect="1"/>
          </p:cNvPicPr>
          <p:nvPr/>
        </p:nvPicPr>
        <p:blipFill>
          <a:blip r:embed="rId5"/>
          <a:stretch>
            <a:fillRect/>
          </a:stretch>
        </p:blipFill>
        <p:spPr>
          <a:xfrm>
            <a:off x="370569" y="244142"/>
            <a:ext cx="520725" cy="520725"/>
          </a:xfrm>
          <a:prstGeom prst="rect">
            <a:avLst/>
          </a:prstGeom>
        </p:spPr>
      </p:pic>
      <p:sp>
        <p:nvSpPr>
          <p:cNvPr id="32" name="圓角矩形 31">
            <a:extLst>
              <a:ext uri="{FF2B5EF4-FFF2-40B4-BE49-F238E27FC236}">
                <a16:creationId xmlns:a16="http://schemas.microsoft.com/office/drawing/2014/main" id="{3BC02934-1C3D-2D45-E6D0-B9D43B970DCF}"/>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3" name="圓角矩形 32">
            <a:extLst>
              <a:ext uri="{FF2B5EF4-FFF2-40B4-BE49-F238E27FC236}">
                <a16:creationId xmlns:a16="http://schemas.microsoft.com/office/drawing/2014/main" id="{7DED7D99-3539-AD79-3787-3D07F4DCD89C}"/>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34" name="圓角矩形 33">
            <a:extLst>
              <a:ext uri="{FF2B5EF4-FFF2-40B4-BE49-F238E27FC236}">
                <a16:creationId xmlns:a16="http://schemas.microsoft.com/office/drawing/2014/main" id="{2D44C57C-322F-9D26-01BA-F745AA39FEBF}"/>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5" name="圓角矩形 34">
            <a:extLst>
              <a:ext uri="{FF2B5EF4-FFF2-40B4-BE49-F238E27FC236}">
                <a16:creationId xmlns:a16="http://schemas.microsoft.com/office/drawing/2014/main" id="{3F388DD3-6388-BBA9-986B-7CBCBCD795A6}"/>
              </a:ext>
            </a:extLst>
          </p:cNvPr>
          <p:cNvSpPr/>
          <p:nvPr/>
        </p:nvSpPr>
        <p:spPr>
          <a:xfrm>
            <a:off x="3972533"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6" name="圓角矩形 35">
            <a:extLst>
              <a:ext uri="{FF2B5EF4-FFF2-40B4-BE49-F238E27FC236}">
                <a16:creationId xmlns:a16="http://schemas.microsoft.com/office/drawing/2014/main" id="{46CEFE80-4687-0140-1A46-336FB56D6A9E}"/>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7" name="文字方塊 36">
            <a:extLst>
              <a:ext uri="{FF2B5EF4-FFF2-40B4-BE49-F238E27FC236}">
                <a16:creationId xmlns:a16="http://schemas.microsoft.com/office/drawing/2014/main" id="{C8D086F2-D7E9-BA45-A8A8-7896F057F22A}"/>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8" name="圓角矩形 37">
            <a:extLst>
              <a:ext uri="{FF2B5EF4-FFF2-40B4-BE49-F238E27FC236}">
                <a16:creationId xmlns:a16="http://schemas.microsoft.com/office/drawing/2014/main" id="{04784267-6A52-3583-EBC2-AB453934A1A3}"/>
              </a:ext>
            </a:extLst>
          </p:cNvPr>
          <p:cNvSpPr/>
          <p:nvPr/>
        </p:nvSpPr>
        <p:spPr>
          <a:xfrm>
            <a:off x="4913121" y="4634630"/>
            <a:ext cx="6660928" cy="1866378"/>
          </a:xfrm>
          <a:prstGeom prst="roundRect">
            <a:avLst>
              <a:gd name="adj" fmla="val 5242"/>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39" name="群組 38">
            <a:extLst>
              <a:ext uri="{FF2B5EF4-FFF2-40B4-BE49-F238E27FC236}">
                <a16:creationId xmlns:a16="http://schemas.microsoft.com/office/drawing/2014/main" id="{818D3ED5-B102-D561-5E47-5C3DD1ACDB9B}"/>
              </a:ext>
            </a:extLst>
          </p:cNvPr>
          <p:cNvGrpSpPr/>
          <p:nvPr/>
        </p:nvGrpSpPr>
        <p:grpSpPr>
          <a:xfrm>
            <a:off x="394820" y="2894475"/>
            <a:ext cx="4069061" cy="540000"/>
            <a:chOff x="-1377766" y="3773952"/>
            <a:chExt cx="4069061" cy="540000"/>
          </a:xfrm>
        </p:grpSpPr>
        <p:sp>
          <p:nvSpPr>
            <p:cNvPr id="40" name="圓角矩形 39">
              <a:extLst>
                <a:ext uri="{FF2B5EF4-FFF2-40B4-BE49-F238E27FC236}">
                  <a16:creationId xmlns:a16="http://schemas.microsoft.com/office/drawing/2014/main" id="{EBDCB493-B93D-5481-DC7D-35F6D39BB64E}"/>
                </a:ext>
              </a:extLst>
            </p:cNvPr>
            <p:cNvSpPr/>
            <p:nvPr/>
          </p:nvSpPr>
          <p:spPr>
            <a:xfrm>
              <a:off x="-1377765" y="3773952"/>
              <a:ext cx="4069060" cy="540000"/>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1" name="文字方塊 40">
              <a:extLst>
                <a:ext uri="{FF2B5EF4-FFF2-40B4-BE49-F238E27FC236}">
                  <a16:creationId xmlns:a16="http://schemas.microsoft.com/office/drawing/2014/main" id="{3CCB8529-445E-089F-D916-0E529204093D}"/>
                </a:ext>
              </a:extLst>
            </p:cNvPr>
            <p:cNvSpPr txBox="1"/>
            <p:nvPr/>
          </p:nvSpPr>
          <p:spPr>
            <a:xfrm>
              <a:off x="-1377766" y="3859286"/>
              <a:ext cx="4069061" cy="369332"/>
            </a:xfrm>
            <a:prstGeom prst="rect">
              <a:avLst/>
            </a:prstGeom>
            <a:noFill/>
          </p:spPr>
          <p:txBody>
            <a:bodyPr wrap="square" rtlCol="0">
              <a:spAutoFit/>
            </a:bodyP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AI-Powered &amp; Personalized Responses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grpSp>
      <p:sp>
        <p:nvSpPr>
          <p:cNvPr id="42" name="文字方塊 41">
            <a:extLst>
              <a:ext uri="{FF2B5EF4-FFF2-40B4-BE49-F238E27FC236}">
                <a16:creationId xmlns:a16="http://schemas.microsoft.com/office/drawing/2014/main" id="{C5016D9B-3CEA-94C4-1D5E-321F739FBE35}"/>
              </a:ext>
            </a:extLst>
          </p:cNvPr>
          <p:cNvSpPr txBox="1"/>
          <p:nvPr/>
        </p:nvSpPr>
        <p:spPr>
          <a:xfrm>
            <a:off x="394820" y="3576527"/>
            <a:ext cx="5344624" cy="1156086"/>
          </a:xfrm>
          <a:prstGeom prst="rect">
            <a:avLst/>
          </a:prstGeom>
          <a:noFill/>
        </p:spPr>
        <p:txBody>
          <a:bodyPr wrap="square">
            <a:spAutoFit/>
          </a:bodyPr>
          <a:lstStyle/>
          <a:p>
            <a:pPr>
              <a:lnSpc>
                <a:spcPct val="150000"/>
              </a:lnSpc>
            </a:pPr>
            <a:r>
              <a:rPr lang="en" altLang="zh-TW" sz="1600" b="1" dirty="0">
                <a:solidFill>
                  <a:schemeClr val="accent5"/>
                </a:solidFill>
                <a:latin typeface="Times New Roman" panose="02020603050405020304" pitchFamily="18" charset="0"/>
                <a:cs typeface="Times New Roman" panose="02020603050405020304" pitchFamily="18" charset="0"/>
              </a:rPr>
              <a:t>The system instantly processes the user's query, generating detailed and personalized travel information based on the specified location and topic.</a:t>
            </a:r>
          </a:p>
        </p:txBody>
      </p:sp>
    </p:spTree>
    <p:extLst>
      <p:ext uri="{BB962C8B-B14F-4D97-AF65-F5344CB8AC3E}">
        <p14:creationId xmlns:p14="http://schemas.microsoft.com/office/powerpoint/2010/main" val="1719485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44A0E2-7DF2-8995-7B1B-D601C76411B5}"/>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5ABC9E19-BE71-ED8C-FC99-EEA942BF2F18}"/>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0FC76F39-B0C0-E565-038B-008DA681C566}"/>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2" name="圖片 1">
            <a:extLst>
              <a:ext uri="{FF2B5EF4-FFF2-40B4-BE49-F238E27FC236}">
                <a16:creationId xmlns:a16="http://schemas.microsoft.com/office/drawing/2014/main" id="{E8D88BD2-AD8A-02C5-53A0-5439FD95E7AF}"/>
              </a:ext>
            </a:extLst>
          </p:cNvPr>
          <p:cNvPicPr>
            <a:picLocks noChangeAspect="1"/>
          </p:cNvPicPr>
          <p:nvPr/>
        </p:nvPicPr>
        <p:blipFill>
          <a:blip r:embed="rId4"/>
          <a:stretch>
            <a:fillRect/>
          </a:stretch>
        </p:blipFill>
        <p:spPr>
          <a:xfrm>
            <a:off x="4984833" y="2177999"/>
            <a:ext cx="6289921" cy="4680000"/>
          </a:xfrm>
          <a:prstGeom prst="rect">
            <a:avLst/>
          </a:prstGeom>
        </p:spPr>
      </p:pic>
      <p:sp>
        <p:nvSpPr>
          <p:cNvPr id="29" name="矩形 28">
            <a:extLst>
              <a:ext uri="{FF2B5EF4-FFF2-40B4-BE49-F238E27FC236}">
                <a16:creationId xmlns:a16="http://schemas.microsoft.com/office/drawing/2014/main" id="{0B0B7371-6FC3-F2BD-B349-518DBB0F1ECE}"/>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0" name="橢圓 29">
            <a:extLst>
              <a:ext uri="{FF2B5EF4-FFF2-40B4-BE49-F238E27FC236}">
                <a16:creationId xmlns:a16="http://schemas.microsoft.com/office/drawing/2014/main" id="{E602CA10-B042-AAD4-B0AD-37A39548A63B}"/>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31" name="圖片 30">
            <a:extLst>
              <a:ext uri="{FF2B5EF4-FFF2-40B4-BE49-F238E27FC236}">
                <a16:creationId xmlns:a16="http://schemas.microsoft.com/office/drawing/2014/main" id="{0C8D2043-98AD-AB56-4C1B-F8BBAE3A035D}"/>
              </a:ext>
            </a:extLst>
          </p:cNvPr>
          <p:cNvPicPr>
            <a:picLocks noChangeAspect="1"/>
          </p:cNvPicPr>
          <p:nvPr/>
        </p:nvPicPr>
        <p:blipFill>
          <a:blip r:embed="rId5"/>
          <a:stretch>
            <a:fillRect/>
          </a:stretch>
        </p:blipFill>
        <p:spPr>
          <a:xfrm>
            <a:off x="370569" y="244142"/>
            <a:ext cx="520725" cy="520725"/>
          </a:xfrm>
          <a:prstGeom prst="rect">
            <a:avLst/>
          </a:prstGeom>
        </p:spPr>
      </p:pic>
      <p:sp>
        <p:nvSpPr>
          <p:cNvPr id="32" name="圓角矩形 31">
            <a:extLst>
              <a:ext uri="{FF2B5EF4-FFF2-40B4-BE49-F238E27FC236}">
                <a16:creationId xmlns:a16="http://schemas.microsoft.com/office/drawing/2014/main" id="{1C35118D-C2BA-290D-E191-AC233676AB60}"/>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3" name="圓角矩形 32">
            <a:extLst>
              <a:ext uri="{FF2B5EF4-FFF2-40B4-BE49-F238E27FC236}">
                <a16:creationId xmlns:a16="http://schemas.microsoft.com/office/drawing/2014/main" id="{C84A2A6F-3535-CA57-88AE-E979DCFD69F6}"/>
              </a:ext>
            </a:extLst>
          </p:cNvPr>
          <p:cNvSpPr/>
          <p:nvPr/>
        </p:nvSpPr>
        <p:spPr>
          <a:xfrm>
            <a:off x="6057862"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34" name="圓角矩形 33">
            <a:extLst>
              <a:ext uri="{FF2B5EF4-FFF2-40B4-BE49-F238E27FC236}">
                <a16:creationId xmlns:a16="http://schemas.microsoft.com/office/drawing/2014/main" id="{9D33EC4D-A498-4332-E681-7EC57E773917}"/>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5" name="圓角矩形 34">
            <a:extLst>
              <a:ext uri="{FF2B5EF4-FFF2-40B4-BE49-F238E27FC236}">
                <a16:creationId xmlns:a16="http://schemas.microsoft.com/office/drawing/2014/main" id="{3C87A3C0-9DA0-4769-1559-9E57A118F01C}"/>
              </a:ext>
            </a:extLst>
          </p:cNvPr>
          <p:cNvSpPr/>
          <p:nvPr/>
        </p:nvSpPr>
        <p:spPr>
          <a:xfrm>
            <a:off x="3972533"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6" name="圓角矩形 35">
            <a:extLst>
              <a:ext uri="{FF2B5EF4-FFF2-40B4-BE49-F238E27FC236}">
                <a16:creationId xmlns:a16="http://schemas.microsoft.com/office/drawing/2014/main" id="{BC3F410D-83DC-BB12-4E77-8B073F42A216}"/>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7" name="文字方塊 36">
            <a:extLst>
              <a:ext uri="{FF2B5EF4-FFF2-40B4-BE49-F238E27FC236}">
                <a16:creationId xmlns:a16="http://schemas.microsoft.com/office/drawing/2014/main" id="{70C422FF-2D8B-BA85-4C6A-2003002FEB28}"/>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Chat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 name="圓角矩形 2">
            <a:extLst>
              <a:ext uri="{FF2B5EF4-FFF2-40B4-BE49-F238E27FC236}">
                <a16:creationId xmlns:a16="http://schemas.microsoft.com/office/drawing/2014/main" id="{3AC7AA40-005C-74C0-E259-5F38CB1F7DCC}"/>
              </a:ext>
            </a:extLst>
          </p:cNvPr>
          <p:cNvSpPr/>
          <p:nvPr/>
        </p:nvSpPr>
        <p:spPr>
          <a:xfrm>
            <a:off x="9415386" y="2446604"/>
            <a:ext cx="1450498" cy="339887"/>
          </a:xfrm>
          <a:prstGeom prst="roundRect">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圓角矩形 3">
            <a:extLst>
              <a:ext uri="{FF2B5EF4-FFF2-40B4-BE49-F238E27FC236}">
                <a16:creationId xmlns:a16="http://schemas.microsoft.com/office/drawing/2014/main" id="{E4EA7992-9095-C333-FAD1-7B06A67E6412}"/>
              </a:ext>
            </a:extLst>
          </p:cNvPr>
          <p:cNvSpPr/>
          <p:nvPr/>
        </p:nvSpPr>
        <p:spPr>
          <a:xfrm>
            <a:off x="6894747" y="1308543"/>
            <a:ext cx="4705327" cy="540000"/>
          </a:xfrm>
          <a:prstGeom prst="round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36146BE-D619-F64A-C59E-0724AC2DB609}"/>
              </a:ext>
            </a:extLst>
          </p:cNvPr>
          <p:cNvSpPr txBox="1"/>
          <p:nvPr/>
        </p:nvSpPr>
        <p:spPr>
          <a:xfrm>
            <a:off x="6894747" y="1393033"/>
            <a:ext cx="4705327" cy="369332"/>
          </a:xfrm>
          <a:prstGeom prst="rect">
            <a:avLst/>
          </a:prstGeom>
          <a:noFill/>
        </p:spPr>
        <p:txBody>
          <a:bodyPr wrap="none" rtlCol="0">
            <a:spAutoFit/>
          </a:bodyPr>
          <a:lstStyle/>
          <a:p>
            <a:pPr algn="ctr"/>
            <a:r>
              <a:rPr kumimoji="1" lang="en" altLang="zh-TW" b="1" dirty="0">
                <a:solidFill>
                  <a:schemeClr val="bg1"/>
                </a:solidFill>
                <a:latin typeface="Times New Roman" panose="02020603050405020304" pitchFamily="18" charset="0"/>
                <a:cs typeface="Times New Roman" panose="02020603050405020304" pitchFamily="18" charset="0"/>
              </a:rPr>
              <a:t>Context-Aware Responses (Time &amp; Location)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6" name="文字方塊 5">
            <a:extLst>
              <a:ext uri="{FF2B5EF4-FFF2-40B4-BE49-F238E27FC236}">
                <a16:creationId xmlns:a16="http://schemas.microsoft.com/office/drawing/2014/main" id="{A41993ED-AFCD-5FE1-31BB-CF16CDDFB31D}"/>
              </a:ext>
            </a:extLst>
          </p:cNvPr>
          <p:cNvSpPr txBox="1"/>
          <p:nvPr/>
        </p:nvSpPr>
        <p:spPr>
          <a:xfrm>
            <a:off x="5185775" y="1864849"/>
            <a:ext cx="6487666" cy="417422"/>
          </a:xfrm>
          <a:prstGeom prst="rect">
            <a:avLst/>
          </a:prstGeom>
          <a:noFill/>
        </p:spPr>
        <p:txBody>
          <a:bodyPr wrap="square">
            <a:spAutoFit/>
          </a:bodyPr>
          <a:lstStyle/>
          <a:p>
            <a:pPr algn="just">
              <a:lnSpc>
                <a:spcPct val="150000"/>
              </a:lnSpc>
            </a:pPr>
            <a:r>
              <a:rPr lang="en" altLang="zh-TW" sz="1600" b="1" dirty="0">
                <a:solidFill>
                  <a:schemeClr val="accent6"/>
                </a:solidFill>
                <a:latin typeface="Times New Roman" panose="02020603050405020304" pitchFamily="18" charset="0"/>
                <a:cs typeface="Times New Roman" panose="02020603050405020304" pitchFamily="18" charset="0"/>
              </a:rPr>
              <a:t>Incorporates both the user's selected "location" and the current "time".</a:t>
            </a:r>
            <a:endParaRPr lang="zh-TW" altLang="en-US" sz="1600" b="1" dirty="0">
              <a:solidFill>
                <a:schemeClr val="accent6"/>
              </a:solidFill>
              <a:latin typeface="Times New Roman" panose="02020603050405020304" pitchFamily="18" charset="0"/>
              <a:cs typeface="Times New Roman" panose="02020603050405020304" pitchFamily="18" charset="0"/>
            </a:endParaRPr>
          </a:p>
        </p:txBody>
      </p:sp>
      <p:sp>
        <p:nvSpPr>
          <p:cNvPr id="7" name="圓角矩形 6">
            <a:extLst>
              <a:ext uri="{FF2B5EF4-FFF2-40B4-BE49-F238E27FC236}">
                <a16:creationId xmlns:a16="http://schemas.microsoft.com/office/drawing/2014/main" id="{AF4918BB-8BFE-9CA9-4F72-92394648357D}"/>
              </a:ext>
            </a:extLst>
          </p:cNvPr>
          <p:cNvSpPr/>
          <p:nvPr/>
        </p:nvSpPr>
        <p:spPr>
          <a:xfrm>
            <a:off x="4913121" y="4634630"/>
            <a:ext cx="6660928" cy="1866378"/>
          </a:xfrm>
          <a:prstGeom prst="roundRect">
            <a:avLst>
              <a:gd name="adj" fmla="val 5242"/>
            </a:avLst>
          </a:prstGeom>
          <a:noFill/>
          <a:ln w="381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8" name="群組 7">
            <a:extLst>
              <a:ext uri="{FF2B5EF4-FFF2-40B4-BE49-F238E27FC236}">
                <a16:creationId xmlns:a16="http://schemas.microsoft.com/office/drawing/2014/main" id="{D7F1EA89-CFFD-E635-D002-2376A2E0148B}"/>
              </a:ext>
            </a:extLst>
          </p:cNvPr>
          <p:cNvGrpSpPr/>
          <p:nvPr/>
        </p:nvGrpSpPr>
        <p:grpSpPr>
          <a:xfrm>
            <a:off x="394820" y="2894475"/>
            <a:ext cx="4069061" cy="540000"/>
            <a:chOff x="-1377766" y="3773952"/>
            <a:chExt cx="4069061" cy="540000"/>
          </a:xfrm>
        </p:grpSpPr>
        <p:sp>
          <p:nvSpPr>
            <p:cNvPr id="9" name="圓角矩形 8">
              <a:extLst>
                <a:ext uri="{FF2B5EF4-FFF2-40B4-BE49-F238E27FC236}">
                  <a16:creationId xmlns:a16="http://schemas.microsoft.com/office/drawing/2014/main" id="{0222754B-11AB-AB1C-F921-01014597B48A}"/>
                </a:ext>
              </a:extLst>
            </p:cNvPr>
            <p:cNvSpPr/>
            <p:nvPr/>
          </p:nvSpPr>
          <p:spPr>
            <a:xfrm>
              <a:off x="-1377765" y="3773952"/>
              <a:ext cx="4069060" cy="540000"/>
            </a:xfrm>
            <a:prstGeom prst="round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93966DAA-2942-9176-B7C3-CDE20AF2343B}"/>
                </a:ext>
              </a:extLst>
            </p:cNvPr>
            <p:cNvSpPr txBox="1"/>
            <p:nvPr/>
          </p:nvSpPr>
          <p:spPr>
            <a:xfrm>
              <a:off x="-1377766" y="3859286"/>
              <a:ext cx="4069061" cy="369332"/>
            </a:xfrm>
            <a:prstGeom prst="rect">
              <a:avLst/>
            </a:prstGeom>
            <a:noFill/>
          </p:spPr>
          <p:txBody>
            <a:bodyPr wrap="square" rtlCol="0">
              <a:spAutoFit/>
            </a:bodyP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AI-Powered &amp; Personalized Responses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grpSp>
      <p:sp>
        <p:nvSpPr>
          <p:cNvPr id="11" name="文字方塊 10">
            <a:extLst>
              <a:ext uri="{FF2B5EF4-FFF2-40B4-BE49-F238E27FC236}">
                <a16:creationId xmlns:a16="http://schemas.microsoft.com/office/drawing/2014/main" id="{6F482E7B-ED04-8EB8-8AA6-41E7B9F4F9E2}"/>
              </a:ext>
            </a:extLst>
          </p:cNvPr>
          <p:cNvSpPr txBox="1"/>
          <p:nvPr/>
        </p:nvSpPr>
        <p:spPr>
          <a:xfrm>
            <a:off x="394820" y="3576527"/>
            <a:ext cx="5344624" cy="1156086"/>
          </a:xfrm>
          <a:prstGeom prst="rect">
            <a:avLst/>
          </a:prstGeom>
          <a:noFill/>
        </p:spPr>
        <p:txBody>
          <a:bodyPr wrap="square">
            <a:spAutoFit/>
          </a:bodyPr>
          <a:lstStyle/>
          <a:p>
            <a:pPr>
              <a:lnSpc>
                <a:spcPct val="150000"/>
              </a:lnSpc>
            </a:pPr>
            <a:r>
              <a:rPr lang="en" altLang="zh-TW" sz="1600" b="1" dirty="0">
                <a:solidFill>
                  <a:schemeClr val="accent5"/>
                </a:solidFill>
                <a:latin typeface="Times New Roman" panose="02020603050405020304" pitchFamily="18" charset="0"/>
                <a:cs typeface="Times New Roman" panose="02020603050405020304" pitchFamily="18" charset="0"/>
              </a:rPr>
              <a:t>The system instantly processes the user's query, generating detailed and personalized travel information based on the specified location and topic.</a:t>
            </a:r>
          </a:p>
        </p:txBody>
      </p:sp>
      <p:sp>
        <p:nvSpPr>
          <p:cNvPr id="12" name="文字方塊 11">
            <a:extLst>
              <a:ext uri="{FF2B5EF4-FFF2-40B4-BE49-F238E27FC236}">
                <a16:creationId xmlns:a16="http://schemas.microsoft.com/office/drawing/2014/main" id="{3E8BE87A-9148-CCB2-1F59-0E2D251A5A11}"/>
              </a:ext>
            </a:extLst>
          </p:cNvPr>
          <p:cNvSpPr txBox="1"/>
          <p:nvPr/>
        </p:nvSpPr>
        <p:spPr>
          <a:xfrm>
            <a:off x="6114482" y="2415472"/>
            <a:ext cx="3300904" cy="338554"/>
          </a:xfrm>
          <a:prstGeom prst="rect">
            <a:avLst/>
          </a:prstGeom>
          <a:noFill/>
        </p:spPr>
        <p:txBody>
          <a:bodyPr wrap="none" rtlCol="0">
            <a:spAutoFit/>
          </a:bodyPr>
          <a:lstStyle/>
          <a:p>
            <a:r>
              <a:rPr kumimoji="1" lang="en-US" altLang="zh-TW"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rPr>
              <a:t>2025</a:t>
            </a:r>
            <a:r>
              <a:rPr kumimoji="1" lang="zh-TW" altLang="en-US"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rPr>
              <a:t>年</a:t>
            </a:r>
            <a:r>
              <a:rPr kumimoji="1" lang="en-US" altLang="zh-TW"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rPr>
              <a:t>8</a:t>
            </a:r>
            <a:r>
              <a:rPr kumimoji="1" lang="zh-TW" altLang="en-US"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rPr>
              <a:t>月</a:t>
            </a:r>
            <a:r>
              <a:rPr kumimoji="1" lang="en-US" altLang="zh-TW"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rPr>
              <a:t>6</a:t>
            </a:r>
            <a:r>
              <a:rPr kumimoji="1" lang="zh-TW" altLang="en-US"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rPr>
              <a:t>日</a:t>
            </a:r>
            <a:r>
              <a:rPr kumimoji="1" lang="en-US" altLang="zh-TW"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rPr>
              <a:t> 0:01 (summer(</a:t>
            </a:r>
            <a:r>
              <a:rPr kumimoji="1" lang="zh-TW" altLang="en-US"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rPr>
              <a:t>夏季</a:t>
            </a:r>
            <a:r>
              <a:rPr kumimoji="1" lang="en-US" altLang="zh-TW"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rPr>
              <a:t>))</a:t>
            </a:r>
            <a:endParaRPr kumimoji="1" lang="zh-TW" altLang="en-US" sz="1600" b="1" dirty="0">
              <a:solidFill>
                <a:srgbClr val="7F8592"/>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Tree>
    <p:extLst>
      <p:ext uri="{BB962C8B-B14F-4D97-AF65-F5344CB8AC3E}">
        <p14:creationId xmlns:p14="http://schemas.microsoft.com/office/powerpoint/2010/main" val="2169397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1642DE-BAD2-566E-53B9-6C5DA9E52FEF}"/>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3CA35B70-5D97-79CB-B3E5-9E000A5F5E4E}"/>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C8697BD7-D900-44C5-551F-553FA02930C7}"/>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9D3CEDD5-9452-BD5E-E726-279CD1680590}"/>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4" name="圖片 23" descr="一張含有 文字, 螢幕擷取畫面, 地圖 的圖片&#10;&#10;AI 產生的內容可能不正確。">
            <a:extLst>
              <a:ext uri="{FF2B5EF4-FFF2-40B4-BE49-F238E27FC236}">
                <a16:creationId xmlns:a16="http://schemas.microsoft.com/office/drawing/2014/main" id="{80E600C4-D803-8A82-0611-9CE061154261}"/>
              </a:ext>
            </a:extLst>
          </p:cNvPr>
          <p:cNvPicPr>
            <a:picLocks noChangeAspect="1"/>
          </p:cNvPicPr>
          <p:nvPr/>
        </p:nvPicPr>
        <p:blipFill>
          <a:blip r:embed="rId4"/>
          <a:srcRect t="568" b="-1"/>
          <a:stretch>
            <a:fillRect/>
          </a:stretch>
        </p:blipFill>
        <p:spPr>
          <a:xfrm>
            <a:off x="4990439" y="2177999"/>
            <a:ext cx="6278709" cy="4680000"/>
          </a:xfrm>
          <a:prstGeom prst="rect">
            <a:avLst/>
          </a:prstGeom>
        </p:spPr>
      </p:pic>
      <p:sp>
        <p:nvSpPr>
          <p:cNvPr id="32" name="矩形 31">
            <a:extLst>
              <a:ext uri="{FF2B5EF4-FFF2-40B4-BE49-F238E27FC236}">
                <a16:creationId xmlns:a16="http://schemas.microsoft.com/office/drawing/2014/main" id="{CDE22599-F4E7-C04A-3D44-3011B10E400D}"/>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3" name="橢圓 32">
            <a:extLst>
              <a:ext uri="{FF2B5EF4-FFF2-40B4-BE49-F238E27FC236}">
                <a16:creationId xmlns:a16="http://schemas.microsoft.com/office/drawing/2014/main" id="{9A1BA98E-DCEE-475A-CC13-14E2DECA4431}"/>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34" name="圖片 33">
            <a:extLst>
              <a:ext uri="{FF2B5EF4-FFF2-40B4-BE49-F238E27FC236}">
                <a16:creationId xmlns:a16="http://schemas.microsoft.com/office/drawing/2014/main" id="{762209F7-3837-106E-7735-D9650E7FFC36}"/>
              </a:ext>
            </a:extLst>
          </p:cNvPr>
          <p:cNvPicPr>
            <a:picLocks noChangeAspect="1"/>
          </p:cNvPicPr>
          <p:nvPr/>
        </p:nvPicPr>
        <p:blipFill>
          <a:blip r:embed="rId5"/>
          <a:stretch>
            <a:fillRect/>
          </a:stretch>
        </p:blipFill>
        <p:spPr>
          <a:xfrm>
            <a:off x="370569" y="244142"/>
            <a:ext cx="520725" cy="520725"/>
          </a:xfrm>
          <a:prstGeom prst="rect">
            <a:avLst/>
          </a:prstGeom>
        </p:spPr>
      </p:pic>
      <p:sp>
        <p:nvSpPr>
          <p:cNvPr id="35" name="圓角矩形 34">
            <a:extLst>
              <a:ext uri="{FF2B5EF4-FFF2-40B4-BE49-F238E27FC236}">
                <a16:creationId xmlns:a16="http://schemas.microsoft.com/office/drawing/2014/main" id="{868C6980-9927-0079-9A25-5FC689DA080A}"/>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6" name="圓角矩形 35">
            <a:extLst>
              <a:ext uri="{FF2B5EF4-FFF2-40B4-BE49-F238E27FC236}">
                <a16:creationId xmlns:a16="http://schemas.microsoft.com/office/drawing/2014/main" id="{BFCC8E19-5F84-9DC3-B2E0-22246D6330C3}"/>
              </a:ext>
            </a:extLst>
          </p:cNvPr>
          <p:cNvSpPr/>
          <p:nvPr/>
        </p:nvSpPr>
        <p:spPr>
          <a:xfrm>
            <a:off x="6057862"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37" name="圓角矩形 36">
            <a:extLst>
              <a:ext uri="{FF2B5EF4-FFF2-40B4-BE49-F238E27FC236}">
                <a16:creationId xmlns:a16="http://schemas.microsoft.com/office/drawing/2014/main" id="{58E9E2A6-9D0F-85D9-5E75-882E59575B90}"/>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8" name="圓角矩形 37">
            <a:extLst>
              <a:ext uri="{FF2B5EF4-FFF2-40B4-BE49-F238E27FC236}">
                <a16:creationId xmlns:a16="http://schemas.microsoft.com/office/drawing/2014/main" id="{42BAAEF8-B26F-A257-37D7-E0662EB02475}"/>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9" name="圓角矩形 38">
            <a:extLst>
              <a:ext uri="{FF2B5EF4-FFF2-40B4-BE49-F238E27FC236}">
                <a16:creationId xmlns:a16="http://schemas.microsoft.com/office/drawing/2014/main" id="{2FAEA90F-C4A5-5215-50B5-A6513E93D12B}"/>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0" name="圓角矩形 39">
            <a:extLst>
              <a:ext uri="{FF2B5EF4-FFF2-40B4-BE49-F238E27FC236}">
                <a16:creationId xmlns:a16="http://schemas.microsoft.com/office/drawing/2014/main" id="{8519EA08-9B5F-C091-250E-3ADA70AF546D}"/>
              </a:ext>
            </a:extLst>
          </p:cNvPr>
          <p:cNvSpPr/>
          <p:nvPr/>
        </p:nvSpPr>
        <p:spPr>
          <a:xfrm>
            <a:off x="402524" y="2200321"/>
            <a:ext cx="3427405" cy="5400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1" name="文字方塊 40">
            <a:extLst>
              <a:ext uri="{FF2B5EF4-FFF2-40B4-BE49-F238E27FC236}">
                <a16:creationId xmlns:a16="http://schemas.microsoft.com/office/drawing/2014/main" id="{1B4602A1-8B45-55A3-E2F0-601744D9E4DE}"/>
              </a:ext>
            </a:extLst>
          </p:cNvPr>
          <p:cNvSpPr txBox="1"/>
          <p:nvPr/>
        </p:nvSpPr>
        <p:spPr>
          <a:xfrm>
            <a:off x="510498" y="2284811"/>
            <a:ext cx="3133963" cy="369332"/>
          </a:xfrm>
          <a:prstGeom prst="rect">
            <a:avLst/>
          </a:prstGeom>
          <a:noFill/>
        </p:spPr>
        <p:txBody>
          <a:bodyPr wrap="square" rtlCol="0">
            <a:spAutoFit/>
          </a:bodyPr>
          <a:lstStyle/>
          <a:p>
            <a:pPr algn="ctr"/>
            <a:r>
              <a:rPr lang="en" altLang="zh-TW" b="1" dirty="0">
                <a:solidFill>
                  <a:schemeClr val="bg1"/>
                </a:solidFill>
                <a:latin typeface="Times New Roman" panose="02020603050405020304" pitchFamily="18" charset="0"/>
                <a:cs typeface="Times New Roman" panose="02020603050405020304" pitchFamily="18" charset="0"/>
              </a:rPr>
              <a:t>Attraction &amp; Shrine Filters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42" name="圓角矩形 41">
            <a:extLst>
              <a:ext uri="{FF2B5EF4-FFF2-40B4-BE49-F238E27FC236}">
                <a16:creationId xmlns:a16="http://schemas.microsoft.com/office/drawing/2014/main" id="{9CE58579-0BE8-D8D4-0E91-67AE1A06A2D8}"/>
              </a:ext>
            </a:extLst>
          </p:cNvPr>
          <p:cNvSpPr/>
          <p:nvPr/>
        </p:nvSpPr>
        <p:spPr>
          <a:xfrm>
            <a:off x="8058249" y="2224348"/>
            <a:ext cx="3438918" cy="703160"/>
          </a:xfrm>
          <a:prstGeom prst="roundRect">
            <a:avLst>
              <a:gd name="adj" fmla="val 6104"/>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accent2"/>
              </a:solidFill>
            </a:endParaRPr>
          </a:p>
        </p:txBody>
      </p:sp>
      <p:sp>
        <p:nvSpPr>
          <p:cNvPr id="43" name="文字方塊 42">
            <a:extLst>
              <a:ext uri="{FF2B5EF4-FFF2-40B4-BE49-F238E27FC236}">
                <a16:creationId xmlns:a16="http://schemas.microsoft.com/office/drawing/2014/main" id="{58C12328-BE59-0EBF-7CF6-5962C888702F}"/>
              </a:ext>
            </a:extLst>
          </p:cNvPr>
          <p:cNvSpPr txBox="1"/>
          <p:nvPr/>
        </p:nvSpPr>
        <p:spPr>
          <a:xfrm>
            <a:off x="275573" y="2734950"/>
            <a:ext cx="4990438" cy="1156086"/>
          </a:xfrm>
          <a:prstGeom prst="rect">
            <a:avLst/>
          </a:prstGeom>
          <a:noFill/>
        </p:spPr>
        <p:txBody>
          <a:bodyPr wrap="square" rtlCol="0">
            <a:spAutoFit/>
          </a:bodyPr>
          <a:lstStyle/>
          <a:p>
            <a:pPr>
              <a:lnSpc>
                <a:spcPct val="150000"/>
              </a:lnSpc>
            </a:pPr>
            <a:r>
              <a:rPr lang="en" altLang="zh-TW" sz="1600" b="1" dirty="0">
                <a:solidFill>
                  <a:schemeClr val="accent2"/>
                </a:solidFill>
                <a:latin typeface="Times New Roman" panose="02020603050405020304" pitchFamily="18" charset="0"/>
                <a:cs typeface="Times New Roman" panose="02020603050405020304" pitchFamily="18" charset="0"/>
              </a:rPr>
              <a:t>As a continuation of our previous development goals, we have successfully added filters for "Attractions" and "Shrines &amp; Temples" to the Map Mode interface.</a:t>
            </a:r>
            <a:endParaRPr kumimoji="1" lang="en-US" altLang="zh-TW" sz="1600" b="1" dirty="0">
              <a:solidFill>
                <a:schemeClr val="accent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5889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24EBA-7DD0-9026-54A9-2F432BBF4DD2}"/>
            </a:ext>
          </a:extLst>
        </p:cNvPr>
        <p:cNvGrpSpPr/>
        <p:nvPr/>
      </p:nvGrpSpPr>
      <p:grpSpPr>
        <a:xfrm>
          <a:off x="0" y="0"/>
          <a:ext cx="0" cy="0"/>
          <a:chOff x="0" y="0"/>
          <a:chExt cx="0" cy="0"/>
        </a:xfrm>
      </p:grpSpPr>
      <p:pic>
        <p:nvPicPr>
          <p:cNvPr id="20" name="圖片 19">
            <a:extLst>
              <a:ext uri="{FF2B5EF4-FFF2-40B4-BE49-F238E27FC236}">
                <a16:creationId xmlns:a16="http://schemas.microsoft.com/office/drawing/2014/main" id="{9B58570C-6D5B-15F2-3564-F7BEA6E83967}"/>
              </a:ext>
            </a:extLst>
          </p:cNvPr>
          <p:cNvPicPr>
            <a:picLocks noChangeAspect="1"/>
          </p:cNvPicPr>
          <p:nvPr/>
        </p:nvPicPr>
        <p:blipFill>
          <a:blip r:embed="rId3"/>
          <a:stretch>
            <a:fillRect/>
          </a:stretch>
        </p:blipFill>
        <p:spPr>
          <a:xfrm>
            <a:off x="4062548" y="1340285"/>
            <a:ext cx="8134497" cy="6381019"/>
          </a:xfrm>
          <a:prstGeom prst="rect">
            <a:avLst/>
          </a:prstGeom>
          <a:ln>
            <a:noFill/>
          </a:ln>
          <a:effectLst>
            <a:outerShdw blurRad="292100" dist="139700" dir="2700000" algn="tl" rotWithShape="0">
              <a:srgbClr val="333333">
                <a:alpha val="65000"/>
              </a:srgbClr>
            </a:outerShdw>
          </a:effectLst>
        </p:spPr>
      </p:pic>
      <p:sp>
        <p:nvSpPr>
          <p:cNvPr id="21" name="矩形 20">
            <a:extLst>
              <a:ext uri="{FF2B5EF4-FFF2-40B4-BE49-F238E27FC236}">
                <a16:creationId xmlns:a16="http://schemas.microsoft.com/office/drawing/2014/main" id="{F264EC8C-D093-C0EC-4201-84544FB734CD}"/>
              </a:ext>
            </a:extLst>
          </p:cNvPr>
          <p:cNvSpPr/>
          <p:nvPr/>
        </p:nvSpPr>
        <p:spPr>
          <a:xfrm>
            <a:off x="4290567" y="2067112"/>
            <a:ext cx="7678455" cy="5373348"/>
          </a:xfrm>
          <a:prstGeom prst="rect">
            <a:avLst/>
          </a:prstGeom>
          <a:solidFill>
            <a:srgbClr val="FAFCF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3" name="文字方塊 2">
            <a:extLst>
              <a:ext uri="{FF2B5EF4-FFF2-40B4-BE49-F238E27FC236}">
                <a16:creationId xmlns:a16="http://schemas.microsoft.com/office/drawing/2014/main" id="{754D31F3-892F-0E7C-CDF4-2783E0709030}"/>
              </a:ext>
            </a:extLst>
          </p:cNvPr>
          <p:cNvSpPr txBox="1"/>
          <p:nvPr/>
        </p:nvSpPr>
        <p:spPr>
          <a:xfrm>
            <a:off x="370569" y="1199015"/>
            <a:ext cx="6100010" cy="461665"/>
          </a:xfrm>
          <a:prstGeom prst="rect">
            <a:avLst/>
          </a:prstGeom>
          <a:noFill/>
        </p:spPr>
        <p:txBody>
          <a:bodyPr wrap="square">
            <a:spAutoFit/>
          </a:bodyPr>
          <a:lstStyle/>
          <a:p>
            <a:pPr>
              <a:buNone/>
            </a:pPr>
            <a:r>
              <a:rPr lang="en"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User Interface – </a:t>
            </a:r>
            <a:r>
              <a:rPr lang="en-US" altLang="zh-TW" sz="2400" b="1" dirty="0">
                <a:latin typeface="Times New Roman" panose="02020603050405020304" pitchFamily="18" charset="0"/>
                <a:ea typeface="Noto Serif TC ExtraBold" panose="02020200000000000000" pitchFamily="18" charset="-128"/>
                <a:cs typeface="Times New Roman" panose="02020603050405020304" pitchFamily="18" charset="0"/>
              </a:rPr>
              <a:t>Map Mode</a:t>
            </a:r>
            <a:endParaRPr lang="zh-TW" altLang="en-US" sz="2400" b="1" dirty="0">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24" name="圖片 23" descr="一張含有 文字, 螢幕擷取畫面, 地圖 的圖片&#10;&#10;AI 產生的內容可能不正確。">
            <a:extLst>
              <a:ext uri="{FF2B5EF4-FFF2-40B4-BE49-F238E27FC236}">
                <a16:creationId xmlns:a16="http://schemas.microsoft.com/office/drawing/2014/main" id="{3351D445-38A0-00BE-7555-2DCBADBF0BF4}"/>
              </a:ext>
            </a:extLst>
          </p:cNvPr>
          <p:cNvPicPr>
            <a:picLocks noChangeAspect="1"/>
          </p:cNvPicPr>
          <p:nvPr/>
        </p:nvPicPr>
        <p:blipFill>
          <a:blip r:embed="rId4"/>
          <a:srcRect t="568" b="-1"/>
          <a:stretch>
            <a:fillRect/>
          </a:stretch>
        </p:blipFill>
        <p:spPr>
          <a:xfrm>
            <a:off x="4990439" y="2177999"/>
            <a:ext cx="6278709" cy="4680000"/>
          </a:xfrm>
          <a:prstGeom prst="rect">
            <a:avLst/>
          </a:prstGeom>
        </p:spPr>
      </p:pic>
      <p:sp>
        <p:nvSpPr>
          <p:cNvPr id="32" name="矩形 31">
            <a:extLst>
              <a:ext uri="{FF2B5EF4-FFF2-40B4-BE49-F238E27FC236}">
                <a16:creationId xmlns:a16="http://schemas.microsoft.com/office/drawing/2014/main" id="{4089E7CF-73D5-86F7-7A7C-187EB0D6F841}"/>
              </a:ext>
            </a:extLst>
          </p:cNvPr>
          <p:cNvSpPr/>
          <p:nvPr/>
        </p:nvSpPr>
        <p:spPr>
          <a:xfrm>
            <a:off x="0" y="1"/>
            <a:ext cx="12192000" cy="1009008"/>
          </a:xfrm>
          <a:prstGeom prst="rect">
            <a:avLst/>
          </a:prstGeom>
          <a:solidFill>
            <a:srgbClr val="FDA3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dirty="0">
              <a:solidFill>
                <a:srgbClr val="FA8073"/>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3" name="橢圓 32">
            <a:extLst>
              <a:ext uri="{FF2B5EF4-FFF2-40B4-BE49-F238E27FC236}">
                <a16:creationId xmlns:a16="http://schemas.microsoft.com/office/drawing/2014/main" id="{2F88A86A-28D9-63AE-9515-DC4DA5B46C2E}"/>
              </a:ext>
            </a:extLst>
          </p:cNvPr>
          <p:cNvSpPr>
            <a:spLocks noChangeAspect="1"/>
          </p:cNvSpPr>
          <p:nvPr/>
        </p:nvSpPr>
        <p:spPr>
          <a:xfrm>
            <a:off x="216932" y="90505"/>
            <a:ext cx="828000" cy="82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b="1">
              <a:latin typeface="Times New Roman" panose="02020603050405020304" pitchFamily="18" charset="0"/>
              <a:ea typeface="Noto Serif TC ExtraBold" panose="02020200000000000000" pitchFamily="18" charset="-128"/>
              <a:cs typeface="Times New Roman" panose="02020603050405020304" pitchFamily="18" charset="0"/>
            </a:endParaRPr>
          </a:p>
        </p:txBody>
      </p:sp>
      <p:pic>
        <p:nvPicPr>
          <p:cNvPr id="34" name="圖片 33">
            <a:extLst>
              <a:ext uri="{FF2B5EF4-FFF2-40B4-BE49-F238E27FC236}">
                <a16:creationId xmlns:a16="http://schemas.microsoft.com/office/drawing/2014/main" id="{498B5BFB-D9C9-2F9F-9143-10821FE9B5FB}"/>
              </a:ext>
            </a:extLst>
          </p:cNvPr>
          <p:cNvPicPr>
            <a:picLocks noChangeAspect="1"/>
          </p:cNvPicPr>
          <p:nvPr/>
        </p:nvPicPr>
        <p:blipFill>
          <a:blip r:embed="rId5"/>
          <a:stretch>
            <a:fillRect/>
          </a:stretch>
        </p:blipFill>
        <p:spPr>
          <a:xfrm>
            <a:off x="370569" y="244142"/>
            <a:ext cx="520725" cy="520725"/>
          </a:xfrm>
          <a:prstGeom prst="rect">
            <a:avLst/>
          </a:prstGeom>
        </p:spPr>
      </p:pic>
      <p:sp>
        <p:nvSpPr>
          <p:cNvPr id="35" name="圓角矩形 34">
            <a:extLst>
              <a:ext uri="{FF2B5EF4-FFF2-40B4-BE49-F238E27FC236}">
                <a16:creationId xmlns:a16="http://schemas.microsoft.com/office/drawing/2014/main" id="{4BBF8C04-F4FE-3609-D5A3-0FF1286E6537}"/>
              </a:ext>
            </a:extLst>
          </p:cNvPr>
          <p:cNvSpPr/>
          <p:nvPr/>
        </p:nvSpPr>
        <p:spPr>
          <a:xfrm>
            <a:off x="1887204"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Progress</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6" name="圓角矩形 35">
            <a:extLst>
              <a:ext uri="{FF2B5EF4-FFF2-40B4-BE49-F238E27FC236}">
                <a16:creationId xmlns:a16="http://schemas.microsoft.com/office/drawing/2014/main" id="{039EF18C-2159-2B49-6074-3E0386F4B3FC}"/>
              </a:ext>
            </a:extLst>
          </p:cNvPr>
          <p:cNvSpPr/>
          <p:nvPr/>
        </p:nvSpPr>
        <p:spPr>
          <a:xfrm>
            <a:off x="6057862" y="171446"/>
            <a:ext cx="1440000" cy="674362"/>
          </a:xfrm>
          <a:prstGeom prst="roundRect">
            <a:avLst>
              <a:gd name="adj" fmla="val 66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b="1" dirty="0">
                <a:solidFill>
                  <a:schemeClr val="tx1"/>
                </a:solidFill>
                <a:latin typeface="Times New Roman" panose="02020603050405020304" pitchFamily="18" charset="0"/>
                <a:ea typeface="Noto Serif TC ExtraBold" panose="02020200000000000000" pitchFamily="18" charset="-128"/>
                <a:cs typeface="Times New Roman" panose="02020603050405020304" pitchFamily="18" charset="0"/>
              </a:rPr>
              <a:t>Map Mode</a:t>
            </a:r>
          </a:p>
        </p:txBody>
      </p:sp>
      <p:sp>
        <p:nvSpPr>
          <p:cNvPr id="37" name="圓角矩形 36">
            <a:extLst>
              <a:ext uri="{FF2B5EF4-FFF2-40B4-BE49-F238E27FC236}">
                <a16:creationId xmlns:a16="http://schemas.microsoft.com/office/drawing/2014/main" id="{2F942EE3-13C6-2414-9EBD-D9CBC117A9B8}"/>
              </a:ext>
            </a:extLst>
          </p:cNvPr>
          <p:cNvSpPr/>
          <p:nvPr/>
        </p:nvSpPr>
        <p:spPr>
          <a:xfrm>
            <a:off x="8143191"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Conclusion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8" name="圓角矩形 37">
            <a:extLst>
              <a:ext uri="{FF2B5EF4-FFF2-40B4-BE49-F238E27FC236}">
                <a16:creationId xmlns:a16="http://schemas.microsoft.com/office/drawing/2014/main" id="{2C6DAF53-8DDF-E971-AFCD-F59337E5684D}"/>
              </a:ext>
            </a:extLst>
          </p:cNvPr>
          <p:cNvSpPr/>
          <p:nvPr/>
        </p:nvSpPr>
        <p:spPr>
          <a:xfrm>
            <a:off x="3972533" y="171446"/>
            <a:ext cx="1440000"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Chat Mode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39" name="圓角矩形 38">
            <a:extLst>
              <a:ext uri="{FF2B5EF4-FFF2-40B4-BE49-F238E27FC236}">
                <a16:creationId xmlns:a16="http://schemas.microsoft.com/office/drawing/2014/main" id="{60B36226-6490-78EC-0B6B-24CE7D739CD0}"/>
              </a:ext>
            </a:extLst>
          </p:cNvPr>
          <p:cNvSpPr/>
          <p:nvPr/>
        </p:nvSpPr>
        <p:spPr>
          <a:xfrm>
            <a:off x="10228519" y="171446"/>
            <a:ext cx="1516635" cy="674362"/>
          </a:xfrm>
          <a:prstGeom prst="roundRect">
            <a:avLst>
              <a:gd name="adj" fmla="val 6623"/>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 altLang="zh-TW"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rPr>
              <a:t>Future Work </a:t>
            </a:r>
            <a:endParaRPr kumimoji="1" lang="zh-TW" altLang="en-US" b="1" dirty="0">
              <a:solidFill>
                <a:schemeClr val="bg1"/>
              </a:solidFill>
              <a:latin typeface="Times New Roman" panose="02020603050405020304" pitchFamily="18" charset="0"/>
              <a:ea typeface="Noto Serif TC ExtraBold" panose="02020200000000000000" pitchFamily="18" charset="-128"/>
              <a:cs typeface="Times New Roman" panose="02020603050405020304" pitchFamily="18" charset="0"/>
            </a:endParaRPr>
          </a:p>
        </p:txBody>
      </p:sp>
      <p:sp>
        <p:nvSpPr>
          <p:cNvPr id="42" name="圓角矩形 41">
            <a:extLst>
              <a:ext uri="{FF2B5EF4-FFF2-40B4-BE49-F238E27FC236}">
                <a16:creationId xmlns:a16="http://schemas.microsoft.com/office/drawing/2014/main" id="{D5DDFA44-95A9-8349-B0BA-5438ECD33E52}"/>
              </a:ext>
            </a:extLst>
          </p:cNvPr>
          <p:cNvSpPr/>
          <p:nvPr/>
        </p:nvSpPr>
        <p:spPr>
          <a:xfrm>
            <a:off x="8058249" y="2224348"/>
            <a:ext cx="3438918" cy="703160"/>
          </a:xfrm>
          <a:prstGeom prst="roundRect">
            <a:avLst>
              <a:gd name="adj" fmla="val 6104"/>
            </a:avLst>
          </a:prstGeom>
          <a:noFill/>
          <a:ln w="381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accent2"/>
              </a:solidFill>
            </a:endParaRPr>
          </a:p>
        </p:txBody>
      </p:sp>
      <p:pic>
        <p:nvPicPr>
          <p:cNvPr id="2" name="圖片 1" descr="一張含有 圖形, 美工圖案, 胭脂紅, 設計 的圖片&#10;&#10;AI 產生的內容可能不正確。">
            <a:extLst>
              <a:ext uri="{FF2B5EF4-FFF2-40B4-BE49-F238E27FC236}">
                <a16:creationId xmlns:a16="http://schemas.microsoft.com/office/drawing/2014/main" id="{E7DDF840-8188-C93B-0D04-4146278DA208}"/>
              </a:ext>
            </a:extLst>
          </p:cNvPr>
          <p:cNvPicPr>
            <a:picLocks noChangeAspect="1"/>
          </p:cNvPicPr>
          <p:nvPr/>
        </p:nvPicPr>
        <p:blipFill>
          <a:blip r:embed="rId6"/>
          <a:stretch>
            <a:fillRect/>
          </a:stretch>
        </p:blipFill>
        <p:spPr>
          <a:xfrm>
            <a:off x="9810591" y="2594018"/>
            <a:ext cx="720000" cy="720000"/>
          </a:xfrm>
          <a:prstGeom prst="rect">
            <a:avLst/>
          </a:prstGeom>
        </p:spPr>
      </p:pic>
      <p:sp>
        <p:nvSpPr>
          <p:cNvPr id="5" name="文字方塊 4">
            <a:extLst>
              <a:ext uri="{FF2B5EF4-FFF2-40B4-BE49-F238E27FC236}">
                <a16:creationId xmlns:a16="http://schemas.microsoft.com/office/drawing/2014/main" id="{64E2A147-A640-F69D-90A7-DA661FAE6878}"/>
              </a:ext>
            </a:extLst>
          </p:cNvPr>
          <p:cNvSpPr txBox="1"/>
          <p:nvPr/>
        </p:nvSpPr>
        <p:spPr>
          <a:xfrm>
            <a:off x="7142229" y="1685421"/>
            <a:ext cx="4126919" cy="417422"/>
          </a:xfrm>
          <a:prstGeom prst="rect">
            <a:avLst/>
          </a:prstGeom>
          <a:noFill/>
        </p:spPr>
        <p:txBody>
          <a:bodyPr wrap="square" rtlCol="0">
            <a:spAutoFit/>
          </a:bodyPr>
          <a:lstStyle/>
          <a:p>
            <a:pPr>
              <a:lnSpc>
                <a:spcPct val="150000"/>
              </a:lnSpc>
            </a:pPr>
            <a:r>
              <a:rPr lang="en" altLang="zh-TW" sz="1600" b="1" dirty="0">
                <a:solidFill>
                  <a:srgbClr val="FDA39F"/>
                </a:solidFill>
                <a:latin typeface="Times New Roman" panose="02020603050405020304" pitchFamily="18" charset="0"/>
                <a:cs typeface="Times New Roman" panose="02020603050405020304" pitchFamily="18" charset="0"/>
              </a:rPr>
              <a:t>Filter out the map information for the Shrine</a:t>
            </a:r>
          </a:p>
        </p:txBody>
      </p:sp>
      <p:sp>
        <p:nvSpPr>
          <p:cNvPr id="6" name="圓角矩形 5">
            <a:extLst>
              <a:ext uri="{FF2B5EF4-FFF2-40B4-BE49-F238E27FC236}">
                <a16:creationId xmlns:a16="http://schemas.microsoft.com/office/drawing/2014/main" id="{CCD02440-8142-6056-C76A-519928AC36F0}"/>
              </a:ext>
            </a:extLst>
          </p:cNvPr>
          <p:cNvSpPr/>
          <p:nvPr/>
        </p:nvSpPr>
        <p:spPr>
          <a:xfrm>
            <a:off x="402524" y="2200321"/>
            <a:ext cx="3427405" cy="540000"/>
          </a:xfrm>
          <a:prstGeom prst="round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 name="文字方塊 6">
            <a:extLst>
              <a:ext uri="{FF2B5EF4-FFF2-40B4-BE49-F238E27FC236}">
                <a16:creationId xmlns:a16="http://schemas.microsoft.com/office/drawing/2014/main" id="{FA6156B3-A7AC-60B0-22F0-2C849FEA61AA}"/>
              </a:ext>
            </a:extLst>
          </p:cNvPr>
          <p:cNvSpPr txBox="1"/>
          <p:nvPr/>
        </p:nvSpPr>
        <p:spPr>
          <a:xfrm>
            <a:off x="510498" y="2284811"/>
            <a:ext cx="3133963" cy="369332"/>
          </a:xfrm>
          <a:prstGeom prst="rect">
            <a:avLst/>
          </a:prstGeom>
          <a:noFill/>
        </p:spPr>
        <p:txBody>
          <a:bodyPr wrap="square" rtlCol="0">
            <a:spAutoFit/>
          </a:bodyPr>
          <a:lstStyle/>
          <a:p>
            <a:pPr algn="ctr"/>
            <a:r>
              <a:rPr lang="en" altLang="zh-TW" b="1" dirty="0">
                <a:solidFill>
                  <a:schemeClr val="bg1"/>
                </a:solidFill>
                <a:latin typeface="Times New Roman" panose="02020603050405020304" pitchFamily="18" charset="0"/>
                <a:cs typeface="Times New Roman" panose="02020603050405020304" pitchFamily="18" charset="0"/>
              </a:rPr>
              <a:t>Attraction &amp; Shrine Filters </a:t>
            </a:r>
            <a:endParaRPr kumimoji="1" lang="zh-TW" altLang="en-US" b="1" dirty="0">
              <a:solidFill>
                <a:schemeClr val="bg1"/>
              </a:solidFill>
              <a:latin typeface="Times New Roman" panose="02020603050405020304" pitchFamily="18" charset="0"/>
              <a:cs typeface="Times New Roman" panose="02020603050405020304" pitchFamily="18" charset="0"/>
            </a:endParaRPr>
          </a:p>
        </p:txBody>
      </p:sp>
      <p:sp>
        <p:nvSpPr>
          <p:cNvPr id="8" name="文字方塊 7">
            <a:extLst>
              <a:ext uri="{FF2B5EF4-FFF2-40B4-BE49-F238E27FC236}">
                <a16:creationId xmlns:a16="http://schemas.microsoft.com/office/drawing/2014/main" id="{DCD88CAB-0A6B-6067-AE21-12AF2AC87A6D}"/>
              </a:ext>
            </a:extLst>
          </p:cNvPr>
          <p:cNvSpPr txBox="1"/>
          <p:nvPr/>
        </p:nvSpPr>
        <p:spPr>
          <a:xfrm>
            <a:off x="275573" y="2734950"/>
            <a:ext cx="4990438" cy="1156086"/>
          </a:xfrm>
          <a:prstGeom prst="rect">
            <a:avLst/>
          </a:prstGeom>
          <a:noFill/>
        </p:spPr>
        <p:txBody>
          <a:bodyPr wrap="square" rtlCol="0">
            <a:spAutoFit/>
          </a:bodyPr>
          <a:lstStyle/>
          <a:p>
            <a:pPr>
              <a:lnSpc>
                <a:spcPct val="150000"/>
              </a:lnSpc>
            </a:pPr>
            <a:r>
              <a:rPr lang="en" altLang="zh-TW" sz="1600" b="1" dirty="0">
                <a:solidFill>
                  <a:schemeClr val="accent2"/>
                </a:solidFill>
                <a:latin typeface="Times New Roman" panose="02020603050405020304" pitchFamily="18" charset="0"/>
                <a:cs typeface="Times New Roman" panose="02020603050405020304" pitchFamily="18" charset="0"/>
              </a:rPr>
              <a:t>As a continuation of our previous development goals, we have successfully added filters for "Attractions" and "Shrines &amp; Temples" to the Map Mode interface.</a:t>
            </a:r>
            <a:endParaRPr kumimoji="1" lang="en-US" altLang="zh-TW" sz="1600" b="1" dirty="0">
              <a:solidFill>
                <a:schemeClr val="accent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3778969"/>
      </p:ext>
    </p:extLst>
  </p:cSld>
  <p:clrMapOvr>
    <a:masterClrMapping/>
  </p:clrMapOvr>
</p:sld>
</file>

<file path=ppt/theme/theme1.xml><?xml version="1.0" encoding="utf-8"?>
<a:theme xmlns:a="http://schemas.openxmlformats.org/drawingml/2006/main" name="Office 佈景主題">
  <a:themeElements>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1884</TotalTime>
  <Words>3226</Words>
  <Application>Microsoft Macintosh PowerPoint</Application>
  <PresentationFormat>寬螢幕</PresentationFormat>
  <Paragraphs>295</Paragraphs>
  <Slides>20</Slides>
  <Notes>20</Notes>
  <HiddenSlides>1</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20</vt:i4>
      </vt:variant>
    </vt:vector>
  </HeadingPairs>
  <TitlesOfParts>
    <vt:vector size="26" baseType="lpstr">
      <vt:lpstr>Noto Serif TC ExtraBold</vt:lpstr>
      <vt:lpstr>Aptos</vt:lpstr>
      <vt:lpstr>Aptos Display</vt:lpstr>
      <vt:lpstr>Arial</vt:lpstr>
      <vt:lpstr>Times New Roman</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朱泊原</dc:creator>
  <cp:lastModifiedBy>朱泊原</cp:lastModifiedBy>
  <cp:revision>67</cp:revision>
  <cp:lastPrinted>2025-07-21T15:49:12Z</cp:lastPrinted>
  <dcterms:created xsi:type="dcterms:W3CDTF">2025-07-20T15:06:50Z</dcterms:created>
  <dcterms:modified xsi:type="dcterms:W3CDTF">2025-08-05T18:39:39Z</dcterms:modified>
</cp:coreProperties>
</file>

<file path=docProps/thumbnail.jpeg>
</file>